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74" r:id="rId4"/>
    <p:sldId id="276" r:id="rId5"/>
    <p:sldId id="269" r:id="rId6"/>
    <p:sldId id="281" r:id="rId7"/>
    <p:sldId id="278" r:id="rId8"/>
    <p:sldId id="277" r:id="rId9"/>
    <p:sldId id="286" r:id="rId10"/>
    <p:sldId id="288" r:id="rId11"/>
    <p:sldId id="290" r:id="rId12"/>
    <p:sldId id="287" r:id="rId13"/>
    <p:sldId id="282" r:id="rId14"/>
    <p:sldId id="271" r:id="rId15"/>
    <p:sldId id="283" r:id="rId16"/>
    <p:sldId id="270" r:id="rId17"/>
    <p:sldId id="284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9144000" cy="5715000" type="screen16x10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2E1"/>
    <a:srgbClr val="000099"/>
    <a:srgbClr val="DBEAF9"/>
    <a:srgbClr val="170AC2"/>
    <a:srgbClr val="009900"/>
    <a:srgbClr val="DE411A"/>
    <a:srgbClr val="E1F0F5"/>
    <a:srgbClr val="4D84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26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remenskih\Desktop\&#1040;&#1042;&#1043;&#1059;&#1057;&#1058;%202016\&#1054;&#1073;&#1097;&#1077;&#1077;\&#1076;&#1083;&#1103;%20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170AC2"/>
            </a:solidFill>
            <a:ln>
              <a:noFill/>
            </a:ln>
            <a:effectLst/>
          </c:spPr>
          <c:dPt>
            <c:idx val="6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009900"/>
              </a:solidFill>
              <a:ln>
                <a:noFill/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…</c:v>
                </c:pt>
                <c:pt idx="4">
                  <c:v>2019</c:v>
                </c:pt>
                <c:pt idx="5">
                  <c:v>…</c:v>
                </c:pt>
                <c:pt idx="6">
                  <c:v>2021</c:v>
                </c:pt>
                <c:pt idx="7">
                  <c:v>…</c:v>
                </c:pt>
                <c:pt idx="8">
                  <c:v>2025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0.79300000000000004</c:v>
                </c:pt>
                <c:pt idx="1">
                  <c:v>0.80100000000000005</c:v>
                </c:pt>
                <c:pt idx="2">
                  <c:v>0.81499999999999995</c:v>
                </c:pt>
                <c:pt idx="3">
                  <c:v>0</c:v>
                </c:pt>
                <c:pt idx="4">
                  <c:v>0.90500000000000003</c:v>
                </c:pt>
                <c:pt idx="5">
                  <c:v>0</c:v>
                </c:pt>
                <c:pt idx="6">
                  <c:v>0.95500000000000007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dLbls/>
        <c:gapWidth val="50"/>
        <c:overlap val="-13"/>
        <c:axId val="61207680"/>
        <c:axId val="61209216"/>
      </c:barChart>
      <c:catAx>
        <c:axId val="61207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rgbClr val="170AC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209216"/>
        <c:crosses val="autoZero"/>
        <c:auto val="1"/>
        <c:lblAlgn val="ctr"/>
        <c:lblOffset val="100"/>
      </c:catAx>
      <c:valAx>
        <c:axId val="61209216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612076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7015045277852633E-2"/>
          <c:y val="2.4299430207061764E-2"/>
          <c:w val="0.92596990944429469"/>
          <c:h val="0.755763301865252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70AC2"/>
            </a:solidFill>
          </c:spPr>
          <c:dPt>
            <c:idx val="0"/>
          </c:dPt>
          <c:dPt>
            <c:idx val="1"/>
            <c:spPr>
              <a:solidFill>
                <a:srgbClr val="170AC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Lbls>
            <c:spPr>
              <a:noFill/>
              <a:ln w="25331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62</c:v>
                </c:pt>
                <c:pt idx="2">
                  <c:v>65</c:v>
                </c:pt>
                <c:pt idx="3">
                  <c:v>68</c:v>
                </c:pt>
              </c:numCache>
            </c:numRef>
          </c:val>
        </c:ser>
        <c:dLbls/>
        <c:gapWidth val="154"/>
        <c:axId val="109970944"/>
        <c:axId val="109972480"/>
      </c:barChart>
      <c:catAx>
        <c:axId val="1099709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solidFill>
              <a:srgbClr val="000099"/>
            </a:solidFill>
          </a:ln>
        </c:spPr>
        <c:txPr>
          <a:bodyPr/>
          <a:lstStyle/>
          <a:p>
            <a:pPr>
              <a:defRPr sz="1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9972480"/>
        <c:crosses val="autoZero"/>
        <c:auto val="1"/>
        <c:lblAlgn val="ctr"/>
        <c:lblOffset val="100"/>
      </c:catAx>
      <c:valAx>
        <c:axId val="109972480"/>
        <c:scaling>
          <c:orientation val="minMax"/>
        </c:scaling>
        <c:delete val="1"/>
        <c:axPos val="l"/>
        <c:numFmt formatCode="General" sourceLinked="1"/>
        <c:tickLblPos val="none"/>
        <c:crossAx val="109970944"/>
        <c:crosses val="autoZero"/>
        <c:crossBetween val="between"/>
      </c:valAx>
      <c:spPr>
        <a:noFill/>
        <a:ln w="25331">
          <a:noFill/>
        </a:ln>
      </c:spPr>
    </c:plotArea>
    <c:plotVisOnly val="1"/>
    <c:dispBlanksAs val="zero"/>
  </c:chart>
  <c:spPr>
    <a:noFill/>
    <a:ln w="28492">
      <a:noFill/>
    </a:ln>
  </c:spPr>
  <c:txPr>
    <a:bodyPr/>
    <a:lstStyle/>
    <a:p>
      <a:pPr>
        <a:defRPr sz="1811" b="0">
          <a:solidFill>
            <a:schemeClr val="bg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740AE-7DB9-4D48-8365-2F6408BC8E6A}" type="doc">
      <dgm:prSet loTypeId="urn:microsoft.com/office/officeart/2005/8/layout/vList3#1" loCatId="picture" qsTypeId="urn:microsoft.com/office/officeart/2005/8/quickstyle/simple1" qsCatId="simple" csTypeId="urn:microsoft.com/office/officeart/2005/8/colors/colorful1#1" csCatId="colorful" phldr="1"/>
      <dgm:spPr/>
    </dgm:pt>
    <dgm:pt modelId="{00B450F1-3E26-486C-823F-7AD2537B197A}">
      <dgm:prSet phldrT="[Текст]"/>
      <dgm:spPr>
        <a:xfrm rot="10800000">
          <a:off x="1663262" y="491155"/>
          <a:ext cx="5618544" cy="778082"/>
        </a:xfrm>
        <a:prstGeom prst="homePlate">
          <a:avLst/>
        </a:prstGeom>
        <a:solidFill>
          <a:srgbClr val="170AC2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качества воспитания </a:t>
          </a:r>
          <a:b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услуг дополнительного образования</a:t>
          </a:r>
        </a:p>
      </dgm:t>
    </dgm:pt>
    <dgm:pt modelId="{9FC5AF6C-F4B9-43A8-8A0A-8F4F2C39B55C}" type="parTrans" cxnId="{95926C2D-0408-446B-BAEB-E3DA725F88B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8A0C2-BDE0-4554-A4B0-1EFE5E92ADD3}" type="sibTrans" cxnId="{95926C2D-0408-446B-BAEB-E3DA725F88B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0C487-5EC1-49D2-9162-8B9182256FCF}">
      <dgm:prSet phldrT="[Текст]"/>
      <dgm:spPr>
        <a:xfrm rot="10800000">
          <a:off x="1675117" y="2302433"/>
          <a:ext cx="5618544" cy="778082"/>
        </a:xfrm>
        <a:prstGeom prst="homePlate">
          <a:avLst/>
        </a:prstGeom>
        <a:solidFill>
          <a:srgbClr val="170AC2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Поддержка детей с особыми образовательными потребностями </a:t>
          </a:r>
          <a:endParaRPr lang="ru-RU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DC0A69-09FD-4CA6-A32F-F14CA3D175A2}" type="parTrans" cxnId="{F8F2BF7E-9FD6-4808-A0DC-09DAA50E1A9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F4C76-4082-415C-96DB-D5A0CB7747C7}" type="sibTrans" cxnId="{F8F2BF7E-9FD6-4808-A0DC-09DAA50E1A9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4712F9-9F28-4E3A-BDD3-3E29C5472B9F}">
      <dgm:prSet phldrT="[Текст]"/>
      <dgm:spPr>
        <a:xfrm rot="10800000">
          <a:off x="1627640" y="4046031"/>
          <a:ext cx="5618544" cy="778082"/>
        </a:xfrm>
        <a:prstGeom prst="homePlate">
          <a:avLst/>
        </a:prstGeom>
        <a:solidFill>
          <a:srgbClr val="170AC2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государственно-частного партнерства в дополнительном образовании</a:t>
          </a:r>
          <a:endParaRPr lang="ru-RU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2B05A11-9477-46A6-BF4B-BD1071AEE763}" type="parTrans" cxnId="{1F48C0AB-EA09-42D4-A61C-9BF65A5B75E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19313-D626-4B1E-8D2E-F80234123404}" type="sibTrans" cxnId="{1F48C0AB-EA09-42D4-A61C-9BF65A5B75E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D8B19-CAAF-4EF9-97E2-5345E5B8B464}">
      <dgm:prSet/>
      <dgm:spPr>
        <a:xfrm rot="10800000">
          <a:off x="1651407" y="1390491"/>
          <a:ext cx="5618544" cy="778082"/>
        </a:xfrm>
        <a:prstGeom prst="homePlate">
          <a:avLst/>
        </a:prstGeom>
        <a:solidFill>
          <a:srgbClr val="00990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электронного учета контингента обучающихся</a:t>
          </a:r>
          <a:endParaRPr lang="ru-RU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D0A2C36-9CAF-4368-8885-DDF103AF8DCE}" type="parTrans" cxnId="{37BE52BB-2414-4137-8169-F091E43BEC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B8154-04FB-481D-BF7E-B0BA8858442D}" type="sibTrans" cxnId="{37BE52BB-2414-4137-8169-F091E43BEC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78AC2-5EA7-462C-942A-001E4730863A}">
      <dgm:prSet/>
      <dgm:spPr>
        <a:xfrm rot="10800000">
          <a:off x="1651407" y="3214366"/>
          <a:ext cx="5618544" cy="778082"/>
        </a:xfrm>
        <a:prstGeom prst="homePlate">
          <a:avLst/>
        </a:prstGeom>
        <a:solidFill>
          <a:srgbClr val="00990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Создание и развитие </a:t>
          </a:r>
          <a:b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Российского движения школьников</a:t>
          </a:r>
          <a:endParaRPr lang="ru-RU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28D42D-6F96-423F-A7DE-21DFD672719F}" type="parTrans" cxnId="{26696763-8054-49A1-A219-6454F52960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46972-CC54-45A5-92B7-4073FAE19CC6}" type="sibTrans" cxnId="{26696763-8054-49A1-A219-6454F52960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716BC-D547-4CDD-BAC1-3BBA48B78F62}" type="pres">
      <dgm:prSet presAssocID="{767740AE-7DB9-4D48-8365-2F6408BC8E6A}" presName="linearFlow" presStyleCnt="0">
        <dgm:presLayoutVars>
          <dgm:dir/>
          <dgm:resizeHandles val="exact"/>
        </dgm:presLayoutVars>
      </dgm:prSet>
      <dgm:spPr/>
    </dgm:pt>
    <dgm:pt modelId="{E96008B3-6184-4BEE-9635-591B1FC6B0BD}" type="pres">
      <dgm:prSet presAssocID="{00B450F1-3E26-486C-823F-7AD2537B197A}" presName="composite" presStyleCnt="0"/>
      <dgm:spPr/>
    </dgm:pt>
    <dgm:pt modelId="{D4F0CA9F-011A-4EB4-A019-83FF42C503AF}" type="pres">
      <dgm:prSet presAssocID="{00B450F1-3E26-486C-823F-7AD2537B197A}" presName="imgShp" presStyleLbl="fgImgPlace1" presStyleIdx="0" presStyleCnt="5" custLinFactNeighborX="8904" custLinFactNeighborY="55287"/>
      <dgm:spPr>
        <a:xfrm>
          <a:off x="1289957" y="432503"/>
          <a:ext cx="778082" cy="77808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9C01BD8-75F0-4FCF-A77C-066BFA17E0D4}" type="pres">
      <dgm:prSet presAssocID="{00B450F1-3E26-486C-823F-7AD2537B197A}" presName="txShp" presStyleLbl="node1" presStyleIdx="0" presStyleCnt="5" custLinFactNeighborX="953" custLinFactNeighborY="62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77F7F-2D67-4D41-AF69-C48C81FDB036}" type="pres">
      <dgm:prSet presAssocID="{EF58A0C2-BDE0-4554-A4B0-1EFE5E92ADD3}" presName="spacing" presStyleCnt="0"/>
      <dgm:spPr/>
    </dgm:pt>
    <dgm:pt modelId="{866FA93F-DD17-44A4-96E5-4EDEF0C44E53}" type="pres">
      <dgm:prSet presAssocID="{C36D8B19-CAAF-4EF9-97E2-5345E5B8B464}" presName="composite" presStyleCnt="0"/>
      <dgm:spPr/>
    </dgm:pt>
    <dgm:pt modelId="{B75C8F51-21CE-4D8F-A9D1-751E350ED188}" type="pres">
      <dgm:prSet presAssocID="{C36D8B19-CAAF-4EF9-97E2-5345E5B8B464}" presName="imgShp" presStyleLbl="fgImgPlace1" presStyleIdx="1" presStyleCnt="5" custLinFactNeighborX="8904" custLinFactNeighborY="45692"/>
      <dgm:spPr>
        <a:xfrm>
          <a:off x="1289957" y="1368191"/>
          <a:ext cx="778082" cy="7780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11DA7E-F9EE-48CA-98C0-9994453158E5}" type="pres">
      <dgm:prSet presAssocID="{C36D8B19-CAAF-4EF9-97E2-5345E5B8B464}" presName="txShp" presStyleLbl="node1" presStyleIdx="1" presStyleCnt="5" custLinFactNeighborX="742" custLinFactNeighborY="48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AC07D-4AC5-468C-A1FD-473966DBECA2}" type="pres">
      <dgm:prSet presAssocID="{C79B8154-04FB-481D-BF7E-B0BA8858442D}" presName="spacing" presStyleCnt="0"/>
      <dgm:spPr/>
    </dgm:pt>
    <dgm:pt modelId="{F228A415-4467-4ED8-8DC8-E81EB500359F}" type="pres">
      <dgm:prSet presAssocID="{9EA0C487-5EC1-49D2-9162-8B9182256FCF}" presName="composite" presStyleCnt="0"/>
      <dgm:spPr/>
    </dgm:pt>
    <dgm:pt modelId="{E05D4F88-59F3-4724-BD50-FE0035FBE644}" type="pres">
      <dgm:prSet presAssocID="{9EA0C487-5EC1-49D2-9162-8B9182256FCF}" presName="imgShp" presStyleLbl="fgImgPlace1" presStyleIdx="2" presStyleCnt="5" custLinFactNeighborX="8904" custLinFactNeighborY="26847"/>
      <dgm:spPr>
        <a:xfrm>
          <a:off x="1289957" y="2231907"/>
          <a:ext cx="778082" cy="77808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37D27F7-66E4-408D-810E-2CC536E92AE6}" type="pres">
      <dgm:prSet presAssocID="{9EA0C487-5EC1-49D2-9162-8B9182256FCF}" presName="txShp" presStyleLbl="node1" presStyleIdx="2" presStyleCnt="5" custLinFactNeighborX="1164" custLinFactNeighborY="35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4F3E-520F-4A02-97B3-24FCDCF3B406}" type="pres">
      <dgm:prSet presAssocID="{540F4C76-4082-415C-96DB-D5A0CB7747C7}" presName="spacing" presStyleCnt="0"/>
      <dgm:spPr/>
    </dgm:pt>
    <dgm:pt modelId="{7AEB6E8C-3D3E-4B61-9860-C9CEAE0B9435}" type="pres">
      <dgm:prSet presAssocID="{97E78AC2-5EA7-462C-942A-001E4730863A}" presName="composite" presStyleCnt="0"/>
      <dgm:spPr/>
    </dgm:pt>
    <dgm:pt modelId="{8CDA4BEB-9A25-43FC-84B7-52404A18035B}" type="pres">
      <dgm:prSet presAssocID="{97E78AC2-5EA7-462C-942A-001E4730863A}" presName="imgShp" presStyleLbl="fgImgPlace1" presStyleIdx="3" presStyleCnt="5" custLinFactNeighborX="8904" custLinFactNeighborY="17252"/>
      <dgm:spPr>
        <a:xfrm>
          <a:off x="1289957" y="3167596"/>
          <a:ext cx="778082" cy="778082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0CCF649-B122-4F62-B96E-E69B1EE73D29}" type="pres">
      <dgm:prSet presAssocID="{97E78AC2-5EA7-462C-942A-001E4730863A}" presName="txShp" presStyleLbl="node1" presStyleIdx="3" presStyleCnt="5" custLinFactNeighborX="742" custLinFactNeighborY="23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F6580-7DB7-4129-BDC3-F8D2FD04DFC6}" type="pres">
      <dgm:prSet presAssocID="{B7846972-CC54-45A5-92B7-4073FAE19CC6}" presName="spacing" presStyleCnt="0"/>
      <dgm:spPr/>
    </dgm:pt>
    <dgm:pt modelId="{2EC36EDC-8D56-46B2-BDFB-A9798EC5E2AC}" type="pres">
      <dgm:prSet presAssocID="{FF4712F9-9F28-4E3A-BDD3-3E29C5472B9F}" presName="composite" presStyleCnt="0"/>
      <dgm:spPr/>
    </dgm:pt>
    <dgm:pt modelId="{6E1A4DB2-92C2-431E-A8A8-BEC1A5497979}" type="pres">
      <dgm:prSet presAssocID="{FF4712F9-9F28-4E3A-BDD3-3E29C5472B9F}" presName="imgShp" presStyleLbl="fgImgPlace1" presStyleIdx="4" presStyleCnt="5"/>
      <dgm:spPr>
        <a:xfrm>
          <a:off x="1220676" y="4043706"/>
          <a:ext cx="778082" cy="77808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A8576AC-2972-44AD-8CC6-3E25700E68D5}" type="pres">
      <dgm:prSet presAssocID="{FF4712F9-9F28-4E3A-BDD3-3E29C5472B9F}" presName="txShp" presStyleLbl="node1" presStyleIdx="4" presStyleCnt="5" custLinFactNeighborX="319" custLinFactNeighborY="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F503D-DB28-40FA-B548-AC770203BE5F}" type="presOf" srcId="{00B450F1-3E26-486C-823F-7AD2537B197A}" destId="{A9C01BD8-75F0-4FCF-A77C-066BFA17E0D4}" srcOrd="0" destOrd="0" presId="urn:microsoft.com/office/officeart/2005/8/layout/vList3#1"/>
    <dgm:cxn modelId="{DF8E2D70-A910-471F-958F-F49A8277D28D}" type="presOf" srcId="{767740AE-7DB9-4D48-8365-2F6408BC8E6A}" destId="{3EE716BC-D547-4CDD-BAC1-3BBA48B78F62}" srcOrd="0" destOrd="0" presId="urn:microsoft.com/office/officeart/2005/8/layout/vList3#1"/>
    <dgm:cxn modelId="{59D4C62C-6D46-4027-85DE-8A8B5B883546}" type="presOf" srcId="{97E78AC2-5EA7-462C-942A-001E4730863A}" destId="{60CCF649-B122-4F62-B96E-E69B1EE73D29}" srcOrd="0" destOrd="0" presId="urn:microsoft.com/office/officeart/2005/8/layout/vList3#1"/>
    <dgm:cxn modelId="{D9BEDFC8-FBD6-405E-8689-B5458FD8549B}" type="presOf" srcId="{C36D8B19-CAAF-4EF9-97E2-5345E5B8B464}" destId="{1511DA7E-F9EE-48CA-98C0-9994453158E5}" srcOrd="0" destOrd="0" presId="urn:microsoft.com/office/officeart/2005/8/layout/vList3#1"/>
    <dgm:cxn modelId="{37BE52BB-2414-4137-8169-F091E43BEC6A}" srcId="{767740AE-7DB9-4D48-8365-2F6408BC8E6A}" destId="{C36D8B19-CAAF-4EF9-97E2-5345E5B8B464}" srcOrd="1" destOrd="0" parTransId="{6D0A2C36-9CAF-4368-8885-DDF103AF8DCE}" sibTransId="{C79B8154-04FB-481D-BF7E-B0BA8858442D}"/>
    <dgm:cxn modelId="{26696763-8054-49A1-A219-6454F5296065}" srcId="{767740AE-7DB9-4D48-8365-2F6408BC8E6A}" destId="{97E78AC2-5EA7-462C-942A-001E4730863A}" srcOrd="3" destOrd="0" parTransId="{8228D42D-6F96-423F-A7DE-21DFD672719F}" sibTransId="{B7846972-CC54-45A5-92B7-4073FAE19CC6}"/>
    <dgm:cxn modelId="{90230EBC-8293-4A86-A850-1B5AB6F351E9}" type="presOf" srcId="{FF4712F9-9F28-4E3A-BDD3-3E29C5472B9F}" destId="{7A8576AC-2972-44AD-8CC6-3E25700E68D5}" srcOrd="0" destOrd="0" presId="urn:microsoft.com/office/officeart/2005/8/layout/vList3#1"/>
    <dgm:cxn modelId="{95926C2D-0408-446B-BAEB-E3DA725F88BE}" srcId="{767740AE-7DB9-4D48-8365-2F6408BC8E6A}" destId="{00B450F1-3E26-486C-823F-7AD2537B197A}" srcOrd="0" destOrd="0" parTransId="{9FC5AF6C-F4B9-43A8-8A0A-8F4F2C39B55C}" sibTransId="{EF58A0C2-BDE0-4554-A4B0-1EFE5E92ADD3}"/>
    <dgm:cxn modelId="{F8F2BF7E-9FD6-4808-A0DC-09DAA50E1A90}" srcId="{767740AE-7DB9-4D48-8365-2F6408BC8E6A}" destId="{9EA0C487-5EC1-49D2-9162-8B9182256FCF}" srcOrd="2" destOrd="0" parTransId="{B9DC0A69-09FD-4CA6-A32F-F14CA3D175A2}" sibTransId="{540F4C76-4082-415C-96DB-D5A0CB7747C7}"/>
    <dgm:cxn modelId="{1F48C0AB-EA09-42D4-A61C-9BF65A5B75E2}" srcId="{767740AE-7DB9-4D48-8365-2F6408BC8E6A}" destId="{FF4712F9-9F28-4E3A-BDD3-3E29C5472B9F}" srcOrd="4" destOrd="0" parTransId="{52B05A11-9477-46A6-BF4B-BD1071AEE763}" sibTransId="{BA619313-D626-4B1E-8D2E-F80234123404}"/>
    <dgm:cxn modelId="{2877A976-F484-4512-9D1A-A475CEBDFC9C}" type="presOf" srcId="{9EA0C487-5EC1-49D2-9162-8B9182256FCF}" destId="{037D27F7-66E4-408D-810E-2CC536E92AE6}" srcOrd="0" destOrd="0" presId="urn:microsoft.com/office/officeart/2005/8/layout/vList3#1"/>
    <dgm:cxn modelId="{8328D4FA-C393-4534-97DE-95CA32037824}" type="presParOf" srcId="{3EE716BC-D547-4CDD-BAC1-3BBA48B78F62}" destId="{E96008B3-6184-4BEE-9635-591B1FC6B0BD}" srcOrd="0" destOrd="0" presId="urn:microsoft.com/office/officeart/2005/8/layout/vList3#1"/>
    <dgm:cxn modelId="{D8A56E90-948E-4B8C-87B9-AA5721ABE578}" type="presParOf" srcId="{E96008B3-6184-4BEE-9635-591B1FC6B0BD}" destId="{D4F0CA9F-011A-4EB4-A019-83FF42C503AF}" srcOrd="0" destOrd="0" presId="urn:microsoft.com/office/officeart/2005/8/layout/vList3#1"/>
    <dgm:cxn modelId="{E3A4AB40-7C3C-4348-A9EF-88BB6063136E}" type="presParOf" srcId="{E96008B3-6184-4BEE-9635-591B1FC6B0BD}" destId="{A9C01BD8-75F0-4FCF-A77C-066BFA17E0D4}" srcOrd="1" destOrd="0" presId="urn:microsoft.com/office/officeart/2005/8/layout/vList3#1"/>
    <dgm:cxn modelId="{818647AB-7090-491C-AB12-46B16DFFD403}" type="presParOf" srcId="{3EE716BC-D547-4CDD-BAC1-3BBA48B78F62}" destId="{A8677F7F-2D67-4D41-AF69-C48C81FDB036}" srcOrd="1" destOrd="0" presId="urn:microsoft.com/office/officeart/2005/8/layout/vList3#1"/>
    <dgm:cxn modelId="{CFA6BB9F-1D59-45B1-9808-D9FD87A0D544}" type="presParOf" srcId="{3EE716BC-D547-4CDD-BAC1-3BBA48B78F62}" destId="{866FA93F-DD17-44A4-96E5-4EDEF0C44E53}" srcOrd="2" destOrd="0" presId="urn:microsoft.com/office/officeart/2005/8/layout/vList3#1"/>
    <dgm:cxn modelId="{0729E5B2-44E5-4822-8D99-13F4977FC110}" type="presParOf" srcId="{866FA93F-DD17-44A4-96E5-4EDEF0C44E53}" destId="{B75C8F51-21CE-4D8F-A9D1-751E350ED188}" srcOrd="0" destOrd="0" presId="urn:microsoft.com/office/officeart/2005/8/layout/vList3#1"/>
    <dgm:cxn modelId="{2712254F-2002-45E6-9F86-AF0C93F0DBCA}" type="presParOf" srcId="{866FA93F-DD17-44A4-96E5-4EDEF0C44E53}" destId="{1511DA7E-F9EE-48CA-98C0-9994453158E5}" srcOrd="1" destOrd="0" presId="urn:microsoft.com/office/officeart/2005/8/layout/vList3#1"/>
    <dgm:cxn modelId="{FDB1E858-BFAF-43AD-B80E-EF87F4FF133A}" type="presParOf" srcId="{3EE716BC-D547-4CDD-BAC1-3BBA48B78F62}" destId="{68DAC07D-4AC5-468C-A1FD-473966DBECA2}" srcOrd="3" destOrd="0" presId="urn:microsoft.com/office/officeart/2005/8/layout/vList3#1"/>
    <dgm:cxn modelId="{3A3F2929-B02A-4D16-AA7F-82C48015728D}" type="presParOf" srcId="{3EE716BC-D547-4CDD-BAC1-3BBA48B78F62}" destId="{F228A415-4467-4ED8-8DC8-E81EB500359F}" srcOrd="4" destOrd="0" presId="urn:microsoft.com/office/officeart/2005/8/layout/vList3#1"/>
    <dgm:cxn modelId="{BCE30661-5B57-4261-B962-30DBF4F7D088}" type="presParOf" srcId="{F228A415-4467-4ED8-8DC8-E81EB500359F}" destId="{E05D4F88-59F3-4724-BD50-FE0035FBE644}" srcOrd="0" destOrd="0" presId="urn:microsoft.com/office/officeart/2005/8/layout/vList3#1"/>
    <dgm:cxn modelId="{E75D395F-A99E-48B4-8BEA-BF8989C67979}" type="presParOf" srcId="{F228A415-4467-4ED8-8DC8-E81EB500359F}" destId="{037D27F7-66E4-408D-810E-2CC536E92AE6}" srcOrd="1" destOrd="0" presId="urn:microsoft.com/office/officeart/2005/8/layout/vList3#1"/>
    <dgm:cxn modelId="{5FFE5A46-2BDD-4CBE-960A-87CA6A2968F0}" type="presParOf" srcId="{3EE716BC-D547-4CDD-BAC1-3BBA48B78F62}" destId="{5BBE4F3E-520F-4A02-97B3-24FCDCF3B406}" srcOrd="5" destOrd="0" presId="urn:microsoft.com/office/officeart/2005/8/layout/vList3#1"/>
    <dgm:cxn modelId="{C02CFC4C-1613-4B90-9661-B6B7DD90FA1D}" type="presParOf" srcId="{3EE716BC-D547-4CDD-BAC1-3BBA48B78F62}" destId="{7AEB6E8C-3D3E-4B61-9860-C9CEAE0B9435}" srcOrd="6" destOrd="0" presId="urn:microsoft.com/office/officeart/2005/8/layout/vList3#1"/>
    <dgm:cxn modelId="{561D1FE7-D9FB-471D-BECA-24EB620AD9ED}" type="presParOf" srcId="{7AEB6E8C-3D3E-4B61-9860-C9CEAE0B9435}" destId="{8CDA4BEB-9A25-43FC-84B7-52404A18035B}" srcOrd="0" destOrd="0" presId="urn:microsoft.com/office/officeart/2005/8/layout/vList3#1"/>
    <dgm:cxn modelId="{7557C5B6-7FC5-4952-9E59-CD26A0502070}" type="presParOf" srcId="{7AEB6E8C-3D3E-4B61-9860-C9CEAE0B9435}" destId="{60CCF649-B122-4F62-B96E-E69B1EE73D29}" srcOrd="1" destOrd="0" presId="urn:microsoft.com/office/officeart/2005/8/layout/vList3#1"/>
    <dgm:cxn modelId="{9653D64D-940D-4C27-BDFD-FC13697DB39D}" type="presParOf" srcId="{3EE716BC-D547-4CDD-BAC1-3BBA48B78F62}" destId="{02AF6580-7DB7-4129-BDC3-F8D2FD04DFC6}" srcOrd="7" destOrd="0" presId="urn:microsoft.com/office/officeart/2005/8/layout/vList3#1"/>
    <dgm:cxn modelId="{D872E910-DE0C-4351-B074-EA0FD6D947DC}" type="presParOf" srcId="{3EE716BC-D547-4CDD-BAC1-3BBA48B78F62}" destId="{2EC36EDC-8D56-46B2-BDFB-A9798EC5E2AC}" srcOrd="8" destOrd="0" presId="urn:microsoft.com/office/officeart/2005/8/layout/vList3#1"/>
    <dgm:cxn modelId="{30402F86-D5D7-4FE3-B9D8-AFE919022794}" type="presParOf" srcId="{2EC36EDC-8D56-46B2-BDFB-A9798EC5E2AC}" destId="{6E1A4DB2-92C2-431E-A8A8-BEC1A5497979}" srcOrd="0" destOrd="0" presId="urn:microsoft.com/office/officeart/2005/8/layout/vList3#1"/>
    <dgm:cxn modelId="{D7B98909-BFA0-4305-AA63-BD33935C6455}" type="presParOf" srcId="{2EC36EDC-8D56-46B2-BDFB-A9798EC5E2AC}" destId="{7A8576AC-2972-44AD-8CC6-3E25700E68D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8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69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0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30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98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23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7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8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59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78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0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5FE7-F434-4E5B-B00A-D5BE510EACD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CC5B-6990-488A-916F-10D6F6B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1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94643" y="2835143"/>
            <a:ext cx="7849357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i="1" dirty="0">
                <a:ln w="12700"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</a:t>
            </a:r>
            <a:endParaRPr lang="ru-RU" sz="3600" i="1" dirty="0" smtClean="0">
              <a:ln w="12700">
                <a:noFill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i="1" dirty="0" smtClean="0">
                <a:ln w="12700"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ru-RU" sz="3600" i="1" dirty="0">
                <a:ln w="12700"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ориентиры, задачи»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30" y="159319"/>
            <a:ext cx="3209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КРАЕВАЯ </a:t>
            </a:r>
          </a:p>
          <a:p>
            <a:r>
              <a:rPr lang="ru-RU" sz="28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АВГУСТОВСКАЯ </a:t>
            </a:r>
          </a:p>
          <a:p>
            <a:r>
              <a:rPr lang="ru-RU" sz="28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ПЕДАГОГИЧЕСКАЯ </a:t>
            </a:r>
          </a:p>
          <a:p>
            <a:r>
              <a:rPr lang="ru-RU" sz="28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КОНФЕРЕНЦИЯ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3275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35915"/>
            <a:ext cx="27605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Обновление</a:t>
            </a:r>
          </a:p>
          <a:p>
            <a:r>
              <a:rPr lang="ru-RU" sz="18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содержания </a:t>
            </a:r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образования</a:t>
            </a:r>
            <a:endParaRPr lang="ru-RU" sz="18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23137" y="1068336"/>
            <a:ext cx="5229268" cy="971633"/>
            <a:chOff x="1944000" y="944622"/>
            <a:chExt cx="5229268" cy="971633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944000" y="944622"/>
              <a:ext cx="765268" cy="971633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2709268" y="1014940"/>
              <a:ext cx="446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ФЕДЕРАЛЬНАЯ ЦЕЛЕВАЯ ПРОГРАММА РАЗВИТИЯ ОБРАЗОВАНИЯ </a:t>
              </a:r>
              <a:br>
                <a:rPr lang="ru-RU" sz="16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2016 – 2020 ГОДЫ</a:t>
              </a:r>
              <a:endPara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0114" y="1087817"/>
              <a:ext cx="179365" cy="212692"/>
            </a:xfrm>
            <a:prstGeom prst="rect">
              <a:avLst/>
            </a:prstGeom>
          </p:spPr>
        </p:pic>
      </p:grpSp>
      <p:sp>
        <p:nvSpPr>
          <p:cNvPr id="56" name="Прямоугольник 55"/>
          <p:cNvSpPr/>
          <p:nvPr/>
        </p:nvSpPr>
        <p:spPr>
          <a:xfrm>
            <a:off x="1695842" y="2074553"/>
            <a:ext cx="7051209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разработка </a:t>
            </a: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концепций модернизации всех предметных областей, поддержка региональных программ 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образования  и </a:t>
            </a: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сетевых методических 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объединений, профессиональных ассоциаций педагогов.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1687439" y="2068250"/>
            <a:ext cx="0" cy="720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ятиугольник 57"/>
          <p:cNvSpPr/>
          <p:nvPr/>
        </p:nvSpPr>
        <p:spPr>
          <a:xfrm>
            <a:off x="970959" y="2937163"/>
            <a:ext cx="7654566" cy="54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1825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				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2020 г.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95842" y="3661167"/>
            <a:ext cx="3385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defTabSz="914400">
              <a:buClr>
                <a:srgbClr val="000099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ru-RU" sz="1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конкурсной основе субъектам Российской Федерации будут предоставляться </a:t>
            </a: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</a:t>
            </a:r>
            <a:r>
              <a:rPr lang="ru-RU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региональных программ</a:t>
            </a:r>
            <a:r>
              <a:rPr lang="ru-RU" sz="12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модернизации содержания и технологий образования.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652405" y="3661167"/>
            <a:ext cx="3385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defTabSz="914400">
              <a:buClr>
                <a:srgbClr val="000099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ru-RU" sz="1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</a:t>
            </a:r>
            <a:r>
              <a:rPr lang="ru-RU" sz="12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преподавания по всем учебным предметам</a:t>
            </a:r>
            <a:r>
              <a:rPr lang="ru-RU" sz="12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(предметным областям) </a:t>
            </a:r>
            <a:r>
              <a:rPr lang="ru-RU" sz="1200" b="1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ФГОС.</a:t>
            </a:r>
          </a:p>
          <a:p>
            <a:pPr marL="179388" lvl="0" indent="-179388" defTabSz="914400">
              <a:buClr>
                <a:srgbClr val="000099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ru-RU" sz="1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организовано их профессионально-общественное осуждение и апробация </a:t>
            </a:r>
            <a:r>
              <a:rPr lang="ru-RU" sz="12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привлечением предметных ассоциаций и сетевых сообществ.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6154" y="699498"/>
            <a:ext cx="2664000" cy="10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65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380154" y="717498"/>
            <a:ext cx="2556001" cy="990015"/>
            <a:chOff x="6473659" y="723530"/>
            <a:chExt cx="2551637" cy="972351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6473659" y="723530"/>
              <a:ext cx="340247" cy="432000"/>
            </a:xfrm>
            <a:prstGeom prst="rect">
              <a:avLst/>
            </a:prstGeom>
            <a:effectLst/>
          </p:spPr>
        </p:pic>
        <p:sp>
          <p:nvSpPr>
            <p:cNvPr id="20" name="Прямоугольник 19"/>
            <p:cNvSpPr/>
            <p:nvPr/>
          </p:nvSpPr>
          <p:spPr>
            <a:xfrm>
              <a:off x="6710717" y="723530"/>
              <a:ext cx="2314579" cy="972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>
                <a:lnSpc>
                  <a:spcPts val="1400"/>
                </a:lnSpc>
                <a:tabLst>
                  <a:tab pos="84138" algn="l"/>
                </a:tabLst>
              </a:pPr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ru-RU" sz="1400" i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Утверждена</a:t>
              </a:r>
              <a:r>
                <a:rPr lang="ru-RU" sz="1400" b="1" i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Концепция развития</a:t>
              </a:r>
              <a:br>
                <a:rPr lang="ru-RU" sz="1400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школьных информационно-библиотечных </a:t>
              </a:r>
              <a:r>
                <a:rPr lang="ru-RU" sz="1400" i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центров</a:t>
              </a:r>
              <a:endParaRPr lang="ru-RU" sz="1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863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35915"/>
            <a:ext cx="24209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Повышение</a:t>
            </a:r>
          </a:p>
          <a:p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качества образования</a:t>
            </a:r>
            <a:endParaRPr lang="ru-RU" sz="18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78" y="4151596"/>
            <a:ext cx="829088" cy="8036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88405" y="4151596"/>
            <a:ext cx="79555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субсидия  </a:t>
            </a:r>
            <a:r>
              <a:rPr lang="ru-RU" sz="2000" b="1" spc="-8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впервые предоставляться  </a:t>
            </a:r>
            <a:r>
              <a:rPr lang="en-US" sz="2000" b="1" spc="-8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spc="-8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8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году </a:t>
            </a:r>
            <a:r>
              <a:rPr lang="ru-RU" sz="2000" b="1" spc="-8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поддержку региональных программ по работе </a:t>
            </a:r>
            <a:r>
              <a:rPr lang="en-US" sz="2000" b="1" spc="-8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spc="-8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8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2000" b="1" spc="-8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слабыми </a:t>
            </a:r>
            <a:r>
              <a:rPr lang="ru-RU" sz="2000" b="1" spc="-8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школами</a:t>
            </a:r>
            <a:r>
              <a:rPr lang="en-US" sz="2000" b="1" spc="-8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spc="-8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9"/>
          <p:cNvSpPr/>
          <p:nvPr/>
        </p:nvSpPr>
        <p:spPr>
          <a:xfrm>
            <a:off x="3161324" y="558076"/>
            <a:ext cx="5603996" cy="3502498"/>
          </a:xfrm>
          <a:prstGeom prst="swooshArrow">
            <a:avLst>
              <a:gd name="adj1" fmla="val 28230"/>
              <a:gd name="adj2" fmla="val 56759"/>
            </a:avLst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4359469" y="2344753"/>
            <a:ext cx="252000" cy="25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илиния 11"/>
          <p:cNvSpPr/>
          <p:nvPr/>
        </p:nvSpPr>
        <p:spPr>
          <a:xfrm>
            <a:off x="4538693" y="2574998"/>
            <a:ext cx="2576455" cy="1474549"/>
          </a:xfrm>
          <a:custGeom>
            <a:avLst/>
            <a:gdLst>
              <a:gd name="connsiteX0" fmla="*/ 0 w 2255897"/>
              <a:gd name="connsiteY0" fmla="*/ 0 h 913178"/>
              <a:gd name="connsiteX1" fmla="*/ 2255897 w 2255897"/>
              <a:gd name="connsiteY1" fmla="*/ 0 h 913178"/>
              <a:gd name="connsiteX2" fmla="*/ 2255897 w 2255897"/>
              <a:gd name="connsiteY2" fmla="*/ 913178 h 913178"/>
              <a:gd name="connsiteX3" fmla="*/ 0 w 2255897"/>
              <a:gd name="connsiteY3" fmla="*/ 913178 h 913178"/>
              <a:gd name="connsiteX4" fmla="*/ 0 w 2255897"/>
              <a:gd name="connsiteY4" fmla="*/ 0 h 91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897" h="913178">
                <a:moveTo>
                  <a:pt x="0" y="0"/>
                </a:moveTo>
                <a:lnTo>
                  <a:pt x="2255897" y="0"/>
                </a:lnTo>
                <a:lnTo>
                  <a:pt x="2255897" y="913178"/>
                </a:lnTo>
                <a:lnTo>
                  <a:pt x="0" y="913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930" tIns="0" rIns="0" bIns="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sz="2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программы</a:t>
            </a:r>
            <a:endPara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36546" y="1260981"/>
            <a:ext cx="468000" cy="468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илиния 13"/>
          <p:cNvSpPr/>
          <p:nvPr/>
        </p:nvSpPr>
        <p:spPr>
          <a:xfrm>
            <a:off x="6670904" y="1601244"/>
            <a:ext cx="2158862" cy="1193442"/>
          </a:xfrm>
          <a:custGeom>
            <a:avLst/>
            <a:gdLst>
              <a:gd name="connsiteX0" fmla="*/ 0 w 1821298"/>
              <a:gd name="connsiteY0" fmla="*/ 0 h 2318653"/>
              <a:gd name="connsiteX1" fmla="*/ 1821298 w 1821298"/>
              <a:gd name="connsiteY1" fmla="*/ 0 h 2318653"/>
              <a:gd name="connsiteX2" fmla="*/ 1821298 w 1821298"/>
              <a:gd name="connsiteY2" fmla="*/ 2318653 h 2318653"/>
              <a:gd name="connsiteX3" fmla="*/ 0 w 1821298"/>
              <a:gd name="connsiteY3" fmla="*/ 2318653 h 2318653"/>
              <a:gd name="connsiteX4" fmla="*/ 0 w 1821298"/>
              <a:gd name="connsiteY4" fmla="*/ 0 h 23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98" h="2318653">
                <a:moveTo>
                  <a:pt x="0" y="0"/>
                </a:moveTo>
                <a:lnTo>
                  <a:pt x="1821298" y="0"/>
                </a:lnTo>
                <a:lnTo>
                  <a:pt x="1821298" y="2318653"/>
                </a:lnTo>
                <a:lnTo>
                  <a:pt x="0" y="23186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167" tIns="0" rIns="0" bIns="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  <a:endParaRPr lang="ru-RU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334" y="1059213"/>
            <a:ext cx="3348000" cy="19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FF0000"/>
              </a:buClr>
              <a:buSzPct val="120000"/>
              <a:defRPr/>
            </a:pPr>
            <a:r>
              <a:rPr lang="ru-RU" sz="18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Реализуются 2 проекта,</a:t>
            </a:r>
            <a:br>
              <a:rPr lang="ru-RU" sz="18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 чтобы создать необходимую методическую базу для работы со школами </a:t>
            </a:r>
            <a:r>
              <a:rPr lang="en-US" sz="18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низкими образовательными результатами и сложными социальными условиями.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0" y="4056206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1407" y="1059213"/>
            <a:ext cx="0" cy="1980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104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101907"/>
            <a:ext cx="26003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spc="-7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Инновационная</a:t>
            </a:r>
          </a:p>
          <a:p>
            <a:pPr>
              <a:lnSpc>
                <a:spcPts val="3000"/>
              </a:lnSpc>
            </a:pPr>
            <a:r>
              <a:rPr lang="ru-RU" sz="2800" b="1" spc="-7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инфраструктура</a:t>
            </a:r>
            <a:endParaRPr lang="ru-RU" sz="2800" b="1" spc="-7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81997" y="589113"/>
            <a:ext cx="5868000" cy="4623987"/>
            <a:chOff x="2981997" y="570259"/>
            <a:chExt cx="5868000" cy="46239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982" t="3513" r="1298" b="3802"/>
            <a:stretch/>
          </p:blipFill>
          <p:spPr bwMode="auto">
            <a:xfrm>
              <a:off x="2993688" y="570259"/>
              <a:ext cx="5844619" cy="46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2981997" y="732765"/>
              <a:ext cx="5868000" cy="126000"/>
            </a:xfrm>
            <a:prstGeom prst="rect">
              <a:avLst/>
            </a:prstGeom>
            <a:solidFill>
              <a:srgbClr val="DBE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7341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130185"/>
            <a:ext cx="23607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Педагогические</a:t>
            </a:r>
          </a:p>
          <a:p>
            <a:pPr>
              <a:lnSpc>
                <a:spcPts val="22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кадры</a:t>
            </a:r>
          </a:p>
          <a:p>
            <a:pPr>
              <a:lnSpc>
                <a:spcPts val="1600"/>
              </a:lnSpc>
            </a:pPr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основные показатели</a:t>
            </a:r>
            <a:endParaRPr lang="ru-RU" sz="18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5109332" y="1257630"/>
            <a:ext cx="3036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2000" dirty="0" smtClean="0">
                <a:solidFill>
                  <a:srgbClr val="170AC2"/>
                </a:solidFill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altLang="ru-RU" sz="2000" dirty="0">
                <a:solidFill>
                  <a:srgbClr val="170AC2"/>
                </a:solidFill>
                <a:latin typeface="Times New Roman" pitchFamily="18" charset="0"/>
                <a:cs typeface="Times New Roman" pitchFamily="18" charset="0"/>
              </a:rPr>
              <a:t>по краю:</a:t>
            </a:r>
            <a:r>
              <a:rPr lang="ru-RU" altLang="ru-RU" sz="2000" b="1" dirty="0">
                <a:solidFill>
                  <a:srgbClr val="17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21,1%</a:t>
            </a:r>
            <a:endParaRPr lang="ru-RU" altLang="ru-RU" sz="2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3"/>
          <p:cNvSpPr>
            <a:spLocks noChangeArrowheads="1"/>
          </p:cNvSpPr>
          <p:nvPr/>
        </p:nvSpPr>
        <p:spPr bwMode="auto">
          <a:xfrm>
            <a:off x="323850" y="1859551"/>
            <a:ext cx="3173412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</a:pPr>
            <a:r>
              <a:rPr lang="ru-RU" altLang="ru-RU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Лучшие:</a:t>
            </a:r>
          </a:p>
        </p:txBody>
      </p:sp>
      <p:sp>
        <p:nvSpPr>
          <p:cNvPr id="56" name="Прямоугольник 16"/>
          <p:cNvSpPr>
            <a:spLocks noChangeArrowheads="1"/>
          </p:cNvSpPr>
          <p:nvPr/>
        </p:nvSpPr>
        <p:spPr bwMode="auto">
          <a:xfrm>
            <a:off x="4572000" y="1887832"/>
            <a:ext cx="3497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</a:pP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не достигнут: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"/>
          <p:cNvSpPr>
            <a:spLocks noChangeArrowheads="1"/>
          </p:cNvSpPr>
          <p:nvPr/>
        </p:nvSpPr>
        <p:spPr bwMode="auto">
          <a:xfrm>
            <a:off x="1696759" y="2215334"/>
            <a:ext cx="28752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ЗАТО Сибирский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– 32,2</a:t>
            </a:r>
            <a:endParaRPr lang="ru-RU" altLang="ru-RU" sz="16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Калманский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– 30,4</a:t>
            </a:r>
            <a:endParaRPr lang="ru-RU" altLang="ru-RU" sz="16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Солонешенский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– 30,9</a:t>
            </a:r>
            <a:endParaRPr lang="ru-RU" altLang="ru-RU" sz="16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Суетский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– 29,0</a:t>
            </a:r>
            <a:endParaRPr lang="ru-RU" altLang="ru-RU" sz="16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99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Бийский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– 28,4</a:t>
            </a:r>
            <a:endParaRPr lang="ru-RU" altLang="ru-RU" sz="16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9"/>
          <p:cNvSpPr>
            <a:spLocks noChangeArrowheads="1"/>
          </p:cNvSpPr>
          <p:nvPr/>
        </p:nvSpPr>
        <p:spPr bwMode="auto">
          <a:xfrm>
            <a:off x="6163819" y="2215334"/>
            <a:ext cx="280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-Пристанский – 6,1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Курьинский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– 12,9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Шелаболихинский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– 13,1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Заринский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– 14,2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Яровое 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15,2</a:t>
            </a:r>
            <a:endParaRPr lang="ru-RU" altLang="ru-RU" sz="16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360878" y="1110463"/>
            <a:ext cx="511333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учителей в возрасте до 35 лет </a:t>
            </a: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численности учителей общеобразовательных </a:t>
            </a:r>
            <a:r>
              <a:rPr lang="ru-RU" alt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altLang="ru-RU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29"/>
          <p:cNvSpPr>
            <a:spLocks noChangeArrowheads="1"/>
          </p:cNvSpPr>
          <p:nvPr/>
        </p:nvSpPr>
        <p:spPr bwMode="auto">
          <a:xfrm>
            <a:off x="968731" y="4584855"/>
            <a:ext cx="268886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ru-RU" altLang="ru-RU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– </a:t>
            </a:r>
            <a:r>
              <a:rPr lang="ru-RU" altLang="ru-RU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100%:</a:t>
            </a:r>
            <a:endParaRPr lang="ru-RU" altLang="ru-RU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10"/>
          <p:cNvSpPr>
            <a:spLocks noChangeArrowheads="1"/>
          </p:cNvSpPr>
          <p:nvPr/>
        </p:nvSpPr>
        <p:spPr bwMode="auto">
          <a:xfrm>
            <a:off x="3411980" y="4400338"/>
            <a:ext cx="57188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9900"/>
              </a:buClr>
              <a:buSzPct val="120000"/>
            </a:pP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Змеиногорский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Курьинский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Локтевский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, Михайловский, Петропавловский,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Усть-Калманский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-Пристанский,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Чарышский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Шелаболихинский</a:t>
            </a:r>
            <a:r>
              <a:rPr lang="ru-RU" altLang="ru-RU" sz="1600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Белокуриха</a:t>
            </a:r>
            <a:endParaRPr lang="ru-RU" altLang="ru-RU" sz="1100" b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323850" y="1110463"/>
            <a:ext cx="0" cy="756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360878" y="3654697"/>
            <a:ext cx="51133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sz="1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Закрепляемость</a:t>
            </a:r>
            <a:r>
              <a:rPr lang="ru-RU" altLang="ru-RU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молодых специалистов </a:t>
            </a:r>
            <a:r>
              <a:rPr lang="ru-RU" alt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местах первого трудоустройства </a:t>
            </a:r>
            <a:r>
              <a:rPr lang="ru-RU" alt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три года (%)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323850" y="3669112"/>
            <a:ext cx="0" cy="756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5109332" y="3816280"/>
            <a:ext cx="3036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2000" dirty="0" smtClean="0">
                <a:solidFill>
                  <a:srgbClr val="170AC2"/>
                </a:solidFill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altLang="ru-RU" sz="2000" dirty="0">
                <a:solidFill>
                  <a:srgbClr val="170AC2"/>
                </a:solidFill>
                <a:latin typeface="Times New Roman" pitchFamily="18" charset="0"/>
                <a:cs typeface="Times New Roman" pitchFamily="18" charset="0"/>
              </a:rPr>
              <a:t>по краю:</a:t>
            </a:r>
            <a:r>
              <a:rPr lang="ru-RU" altLang="ru-RU" sz="2000" b="1" dirty="0">
                <a:solidFill>
                  <a:srgbClr val="17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85,8%</a:t>
            </a:r>
            <a:endParaRPr lang="ru-RU" altLang="ru-RU" sz="2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0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81" y="2165003"/>
            <a:ext cx="35573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-1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ВОСПИТАНИЕ</a:t>
            </a:r>
          </a:p>
          <a:p>
            <a:r>
              <a:rPr lang="ru-RU" sz="2800" spc="-1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 ДОПОЛНИТЕЛЬНОЕ </a:t>
            </a:r>
          </a:p>
          <a:p>
            <a:r>
              <a:rPr lang="ru-RU" sz="2800" spc="-1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565249" y="918797"/>
            <a:ext cx="5401614" cy="3877407"/>
            <a:chOff x="3565249" y="951480"/>
            <a:chExt cx="5401614" cy="3877407"/>
          </a:xfrm>
        </p:grpSpPr>
        <p:pic>
          <p:nvPicPr>
            <p:cNvPr id="10" name="Рисунок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65249" y="951480"/>
              <a:ext cx="2667600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8478" y="2924487"/>
              <a:ext cx="2668385" cy="190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9263" y="951480"/>
              <a:ext cx="2667600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65249" y="2924487"/>
              <a:ext cx="2667600" cy="190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97643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Выгнутая влево стрелка 43"/>
          <p:cNvSpPr/>
          <p:nvPr/>
        </p:nvSpPr>
        <p:spPr>
          <a:xfrm rot="17466624">
            <a:off x="-1540196" y="-3297527"/>
            <a:ext cx="5452313" cy="10487545"/>
          </a:xfrm>
          <a:prstGeom prst="curvedRightArrow">
            <a:avLst>
              <a:gd name="adj1" fmla="val 20798"/>
              <a:gd name="adj2" fmla="val 39307"/>
              <a:gd name="adj3" fmla="val 37646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smtClean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smtClean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  <a:endParaRPr lang="ru-RU" sz="1000" b="1" dirty="0">
              <a:solidFill>
                <a:srgbClr val="000099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30" y="54772"/>
            <a:ext cx="30861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Задачи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на 2016 – 2017 учебный год </a:t>
            </a:r>
            <a:endParaRPr lang="ru-RU" sz="18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aphicFrame>
        <p:nvGraphicFramePr>
          <p:cNvPr id="2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3757990"/>
              </p:ext>
            </p:extLst>
          </p:nvPr>
        </p:nvGraphicFramePr>
        <p:xfrm>
          <a:off x="4064462" y="189409"/>
          <a:ext cx="5765742" cy="358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90702" y="1189213"/>
            <a:ext cx="3792052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b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 октября 2015 г. № 536</a:t>
            </a:r>
          </a:p>
          <a:p>
            <a:pPr>
              <a:lnSpc>
                <a:spcPts val="1600"/>
              </a:lnSpc>
            </a:pP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 Общероссийской общественно-государственной детско-юношеской организации «Российское движение школьников» </a:t>
            </a: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193897" y="1189213"/>
            <a:ext cx="283540" cy="360000"/>
            <a:chOff x="147530" y="1398039"/>
            <a:chExt cx="381960" cy="48496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47530" y="1398039"/>
              <a:ext cx="381960" cy="48496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498" y="1463977"/>
              <a:ext cx="91078" cy="1080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225461" y="3338750"/>
            <a:ext cx="283540" cy="360000"/>
            <a:chOff x="147530" y="1398039"/>
            <a:chExt cx="381960" cy="48496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47530" y="1398039"/>
              <a:ext cx="381960" cy="48496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498" y="1463977"/>
              <a:ext cx="91078" cy="10800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>
            <a:grpSpLocks noChangeAspect="1"/>
          </p:cNvGrpSpPr>
          <p:nvPr/>
        </p:nvGrpSpPr>
        <p:grpSpPr>
          <a:xfrm>
            <a:off x="193897" y="2343127"/>
            <a:ext cx="283540" cy="360000"/>
            <a:chOff x="147530" y="1398039"/>
            <a:chExt cx="381960" cy="48496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47530" y="1398039"/>
              <a:ext cx="381960" cy="48496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498" y="1463977"/>
              <a:ext cx="91078" cy="10800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490702" y="2343127"/>
            <a:ext cx="3792051" cy="89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b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04.09.2014 </a:t>
            </a: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1726-р</a:t>
            </a:r>
          </a:p>
          <a:p>
            <a:pPr>
              <a:lnSpc>
                <a:spcPts val="1600"/>
              </a:lnSpc>
            </a:pP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Концепции </a:t>
            </a: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дополнительного образования детей»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0703" y="3338750"/>
            <a:ext cx="3792050" cy="89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b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</a:t>
            </a:r>
            <a:r>
              <a:rPr lang="en-US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9.05.2015 </a:t>
            </a:r>
            <a:r>
              <a:rPr lang="en-US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996-</a:t>
            </a: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>
              <a:lnSpc>
                <a:spcPts val="1600"/>
              </a:lnSpc>
            </a:pP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</a:t>
            </a: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воспитания в Российской Федерации на период до 2025 года»</a:t>
            </a:r>
          </a:p>
        </p:txBody>
      </p:sp>
      <p:graphicFrame>
        <p:nvGraphicFramePr>
          <p:cNvPr id="4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4432270"/>
              </p:ext>
            </p:extLst>
          </p:nvPr>
        </p:nvGraphicFramePr>
        <p:xfrm>
          <a:off x="5248028" y="3794654"/>
          <a:ext cx="3774141" cy="156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719839" y="4459507"/>
            <a:ext cx="5383020" cy="55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5-18 лет </a:t>
            </a:r>
            <a:endParaRPr lang="ru-RU" sz="16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программами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образования, %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714839" y="4485211"/>
            <a:ext cx="0" cy="504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074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81" y="2380447"/>
            <a:ext cx="347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-15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ПРОФЕССИОНАЛЬНОЕ</a:t>
            </a:r>
          </a:p>
          <a:p>
            <a:r>
              <a:rPr lang="ru-RU" sz="2800" spc="-15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ОБРАЗОВАНИЕ</a:t>
            </a:r>
            <a:endParaRPr lang="ru-RU" sz="2800" spc="-15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03925" y="920113"/>
            <a:ext cx="5423640" cy="3874774"/>
            <a:chOff x="3585819" y="913500"/>
            <a:chExt cx="5423640" cy="3874774"/>
          </a:xfrm>
        </p:grpSpPr>
        <p:pic>
          <p:nvPicPr>
            <p:cNvPr id="10" name="Рисунок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5819" y="913500"/>
              <a:ext cx="2668385" cy="190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074" y="913500"/>
              <a:ext cx="2668385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859" y="2884659"/>
              <a:ext cx="2667600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5819" y="2884659"/>
              <a:ext cx="2668385" cy="19036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51287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smtClean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smtClean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  <a:endParaRPr lang="ru-RU" sz="1000" b="1" dirty="0">
              <a:solidFill>
                <a:srgbClr val="000099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30" y="111334"/>
            <a:ext cx="5163914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Основные</a:t>
            </a:r>
            <a:br>
              <a:rPr lang="ru-RU" sz="28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приоритеты </a:t>
            </a:r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на 2016 – 2017 учебный год </a:t>
            </a:r>
            <a:endParaRPr lang="ru-RU" sz="18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9465" y="4146691"/>
            <a:ext cx="2880000" cy="48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 </a:t>
            </a: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b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мая 2012 </a:t>
            </a:r>
            <a:r>
              <a: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№№ 597, 599</a:t>
            </a:r>
            <a:endParaRPr lang="ru-RU" sz="1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77338" y="3958587"/>
            <a:ext cx="283540" cy="360000"/>
            <a:chOff x="147530" y="1398039"/>
            <a:chExt cx="381960" cy="48496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47530" y="1398039"/>
              <a:ext cx="381960" cy="48496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498" y="1463977"/>
              <a:ext cx="91078" cy="1080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6005871" y="3958587"/>
            <a:ext cx="283540" cy="360000"/>
            <a:chOff x="147530" y="1398039"/>
            <a:chExt cx="381960" cy="48496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47530" y="1398039"/>
              <a:ext cx="381960" cy="48496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498" y="1463977"/>
              <a:ext cx="91078" cy="10800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>
            <a:grpSpLocks noChangeAspect="1"/>
          </p:cNvGrpSpPr>
          <p:nvPr/>
        </p:nvGrpSpPr>
        <p:grpSpPr>
          <a:xfrm>
            <a:off x="3041604" y="3958587"/>
            <a:ext cx="283540" cy="360000"/>
            <a:chOff x="147530" y="1398039"/>
            <a:chExt cx="381960" cy="48496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94" t="5595" r="14023" b="8851"/>
            <a:stretch/>
          </p:blipFill>
          <p:spPr>
            <a:xfrm>
              <a:off x="147530" y="1398039"/>
              <a:ext cx="381960" cy="48496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498" y="1463977"/>
              <a:ext cx="91078" cy="10800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3285584" y="4146691"/>
            <a:ext cx="288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</a:t>
            </a:r>
            <a:r>
              <a:rPr lang="ru-RU" sz="1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br>
              <a:rPr lang="ru-RU" sz="1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18 июля 2013 г. № </a:t>
            </a: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ПК-5вн</a:t>
            </a:r>
          </a:p>
          <a:p>
            <a:pPr>
              <a:lnSpc>
                <a:spcPts val="1200"/>
              </a:lnSpc>
            </a:pP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</a:t>
            </a: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 развития системы подготовки рабочих кадров </a:t>
            </a:r>
            <a:b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формирования прикладных квалификаций в российской федерации на период до 2020 года»</a:t>
            </a:r>
            <a:endParaRPr lang="ru-RU" sz="1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51703" y="4146691"/>
            <a:ext cx="288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1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марта 2015 г</a:t>
            </a: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№ 349-р</a:t>
            </a:r>
          </a:p>
          <a:p>
            <a:pPr>
              <a:lnSpc>
                <a:spcPts val="1200"/>
              </a:lnSpc>
            </a:pP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</a:t>
            </a:r>
            <a:r>
              <a:rPr lang="ru-RU" sz="1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мер, направленных на совершенствование системы среднего профессионального образования, на 2015 – 2020 годы»</a:t>
            </a:r>
            <a:endParaRPr lang="ru-RU" sz="1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47398" y="1966597"/>
            <a:ext cx="8424000" cy="1404000"/>
            <a:chOff x="647398" y="1966597"/>
            <a:chExt cx="8424000" cy="14040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47398" y="1966597"/>
              <a:ext cx="8424000" cy="1404000"/>
              <a:chOff x="647398" y="2030255"/>
              <a:chExt cx="8424000" cy="1404000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647398" y="2030255"/>
                <a:ext cx="8424000" cy="14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587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737895" y="2138255"/>
                <a:ext cx="8243006" cy="1188000"/>
                <a:chOff x="741670" y="2179425"/>
                <a:chExt cx="8243006" cy="1188000"/>
              </a:xfrm>
            </p:grpSpPr>
            <p:sp>
              <p:nvSpPr>
                <p:cNvPr id="63" name="Скругленный прямоугольник 62"/>
                <p:cNvSpPr/>
                <p:nvPr/>
              </p:nvSpPr>
              <p:spPr>
                <a:xfrm>
                  <a:off x="6932676" y="2179425"/>
                  <a:ext cx="2052000" cy="11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0099"/>
                    </a:gs>
                    <a:gs pos="50000">
                      <a:srgbClr val="0070C0"/>
                    </a:gs>
                    <a:gs pos="100000">
                      <a:srgbClr val="1F497D">
                        <a:lumMod val="60000"/>
                        <a:lumOff val="4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Создание сети</a:t>
                  </a:r>
                  <a:r>
                    <a:rPr kumimoji="0" lang="ru-RU" sz="12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базовых профессиональных образовательных организаций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по инклюзивному образованию</a:t>
                  </a:r>
                </a:p>
              </p:txBody>
            </p:sp>
            <p:sp>
              <p:nvSpPr>
                <p:cNvPr id="65" name="Скругленный прямоугольник 64"/>
                <p:cNvSpPr/>
                <p:nvPr/>
              </p:nvSpPr>
              <p:spPr>
                <a:xfrm>
                  <a:off x="3549173" y="2179425"/>
                  <a:ext cx="2952000" cy="11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0099"/>
                    </a:gs>
                    <a:gs pos="50000">
                      <a:srgbClr val="0070C0"/>
                    </a:gs>
                    <a:gs pos="100000">
                      <a:srgbClr val="1F497D">
                        <a:lumMod val="60000"/>
                        <a:lumOff val="4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107950" marR="0" lvl="0" indent="-1079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ru-RU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Система Национальных чемпионатов </a:t>
                  </a:r>
                  <a:r>
                    <a:rPr kumimoji="0" lang="ru-RU" sz="105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«Молодые профессионалы</a:t>
                  </a:r>
                  <a:r>
                    <a:rPr kumimoji="0" lang="ru-RU" sz="105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» </a:t>
                  </a:r>
                  <a:br>
                    <a:rPr kumimoji="0" lang="ru-RU" sz="105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kumimoji="0" lang="ru-RU" sz="105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kumimoji="0" lang="en-US" sz="105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WorldSkills</a:t>
                  </a:r>
                  <a:r>
                    <a:rPr kumimoji="0" lang="en-US" sz="105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Russia)</a:t>
                  </a:r>
                  <a:endParaRPr kumimoji="0" lang="ru-RU" sz="105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07950" marR="0" lvl="0" indent="-1079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ru-RU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Мониторинг</a:t>
                  </a:r>
                  <a:r>
                    <a:rPr kumimoji="0" lang="ru-RU" sz="105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качества подготовки кадров</a:t>
                  </a:r>
                </a:p>
                <a:p>
                  <a:pPr marL="107950" marR="0" lvl="0" indent="-1079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ru-RU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Рейтинг </a:t>
                  </a:r>
                  <a:r>
                    <a:rPr kumimoji="0" lang="ru-RU" sz="105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образовательных организаций</a:t>
                  </a:r>
                </a:p>
              </p:txBody>
            </p:sp>
            <p:grpSp>
              <p:nvGrpSpPr>
                <p:cNvPr id="4" name="Группа 3"/>
                <p:cNvGrpSpPr/>
                <p:nvPr/>
              </p:nvGrpSpPr>
              <p:grpSpPr>
                <a:xfrm>
                  <a:off x="741670" y="2179425"/>
                  <a:ext cx="2376000" cy="1188000"/>
                  <a:chOff x="794118" y="2852336"/>
                  <a:chExt cx="2376000" cy="1188000"/>
                </a:xfrm>
              </p:grpSpPr>
              <p:sp>
                <p:nvSpPr>
                  <p:cNvPr id="64" name="Скругленный прямоугольник 63"/>
                  <p:cNvSpPr/>
                  <p:nvPr/>
                </p:nvSpPr>
                <p:spPr>
                  <a:xfrm>
                    <a:off x="794118" y="2852336"/>
                    <a:ext cx="2376000" cy="118800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00099"/>
                      </a:gs>
                      <a:gs pos="50000">
                        <a:srgbClr val="0070C0"/>
                      </a:gs>
                      <a:gs pos="100000">
                        <a:srgbClr val="1F497D">
                          <a:lumMod val="60000"/>
                          <a:lumOff val="4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Подготовка кадров 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 ТОП-50</a:t>
                    </a:r>
                  </a:p>
                </p:txBody>
              </p:sp>
              <p:pic>
                <p:nvPicPr>
                  <p:cNvPr id="67" name="Picture 3" descr="C:\Users\Sokolova\Desktop\лого ключ 3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2543183" y="3421608"/>
                    <a:ext cx="472664" cy="4693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66" name="Овал 65"/>
            <p:cNvSpPr/>
            <p:nvPr/>
          </p:nvSpPr>
          <p:spPr>
            <a:xfrm>
              <a:off x="8411540" y="2710456"/>
              <a:ext cx="470071" cy="451581"/>
            </a:xfrm>
            <a:prstGeom prst="ellipse">
              <a:avLst/>
            </a:prstGeom>
            <a:blipFill dpi="0" rotWithShape="1"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TextBox 2"/>
          <p:cNvSpPr txBox="1">
            <a:spLocks noChangeArrowheads="1"/>
          </p:cNvSpPr>
          <p:nvPr/>
        </p:nvSpPr>
        <p:spPr bwMode="auto">
          <a:xfrm rot="-5400000">
            <a:off x="-149332" y="1247257"/>
            <a:ext cx="11619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70AC2"/>
                </a:solidFill>
                <a:effectLst/>
                <a:uLnTx/>
                <a:uFillTx/>
                <a:latin typeface="Arial" charset="0"/>
                <a:cs typeface="Arial" charset="0"/>
              </a:rPr>
              <a:t>Приоритеты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20912" y="992555"/>
            <a:ext cx="8243006" cy="792000"/>
            <a:chOff x="741670" y="1011409"/>
            <a:chExt cx="8243006" cy="792000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932676" y="1011409"/>
              <a:ext cx="2052000" cy="79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9388" marR="0" lvl="0" indent="-179388" defTabSz="9144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ru-RU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Доступность СПО, </a:t>
              </a:r>
              <a:r>
                <a:rPr lang="ru-RU" sz="1400" b="1" kern="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том числе </a:t>
              </a:r>
              <a:br>
                <a:rPr lang="ru-RU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инвалидов </a:t>
              </a:r>
              <a:br>
                <a:rPr lang="ru-RU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лиц с ОВЗ</a:t>
              </a: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741670" y="1011409"/>
              <a:ext cx="2376000" cy="79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9388" marR="0" lvl="0" indent="-179388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Обновление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содержания </a:t>
              </a:r>
              <a:b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технологий</a:t>
              </a: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3549530" y="1011409"/>
              <a:ext cx="2952000" cy="79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9388" indent="-179388" defTabSz="914400">
                <a:lnSpc>
                  <a:spcPts val="1200"/>
                </a:lnSpc>
                <a:buClr>
                  <a:srgbClr val="FF0000"/>
                </a:buClr>
                <a:buFont typeface="Wingdings" panose="05000000000000000000" pitchFamily="2" charset="2"/>
                <a:buChar char="ü"/>
                <a:defRPr/>
              </a:pPr>
              <a:r>
                <a:rPr lang="ru-RU" sz="13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Соответствие качества подготовки кадров международным стандартам и передовым технологиям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 rot="16200000">
            <a:off x="-344648" y="2560420"/>
            <a:ext cx="15525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170AC2"/>
                </a:solidFill>
                <a:latin typeface="Arial" charset="0"/>
                <a:cs typeface="Arial" charset="0"/>
              </a:rPr>
              <a:t>Зоны внимания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0912" y="3552639"/>
            <a:ext cx="8226669" cy="338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70AC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Мониторинг качества подготовки кадров</a:t>
            </a:r>
          </a:p>
        </p:txBody>
      </p:sp>
      <p:cxnSp>
        <p:nvCxnSpPr>
          <p:cNvPr id="17" name="Прямая со стрелкой 16"/>
          <p:cNvCxnSpPr>
            <a:stCxn id="70" idx="2"/>
          </p:cNvCxnSpPr>
          <p:nvPr/>
        </p:nvCxnSpPr>
        <p:spPr>
          <a:xfrm>
            <a:off x="1908912" y="1784555"/>
            <a:ext cx="0" cy="1820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71" idx="2"/>
          </p:cNvCxnSpPr>
          <p:nvPr/>
        </p:nvCxnSpPr>
        <p:spPr>
          <a:xfrm flipH="1">
            <a:off x="4973333" y="1784555"/>
            <a:ext cx="0" cy="1820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9" idx="2"/>
          </p:cNvCxnSpPr>
          <p:nvPr/>
        </p:nvCxnSpPr>
        <p:spPr>
          <a:xfrm>
            <a:off x="7937918" y="1784555"/>
            <a:ext cx="0" cy="183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5" idx="2"/>
          </p:cNvCxnSpPr>
          <p:nvPr/>
        </p:nvCxnSpPr>
        <p:spPr>
          <a:xfrm>
            <a:off x="4859398" y="3370597"/>
            <a:ext cx="0" cy="183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78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эффективное расходование средств, направляемых в систему образования из бюджетов всех уровней, прежде всего в части оплаты труда;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совершенствование системы эффективного контракта;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действенный кадровый резерв руководителей ОО;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внедрение риск-ориентированной модели контрольно-надзорной деятельности в сфере образования Алтайского края на 2015-2017 годы;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меры по уменьшению нагрузки учителей, связанной с составлением ими отчетов,  также с подготовкой внутренней отчетности образовательных организаций;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меры по оптимизации электронного и бумажного документооборота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оснащенности компьютерным оборудованием общеобразовательных организаций, а также с учетом мнения родителей учащихся;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внедрение регионального сегмента единой федеральной межведомственной системы учета контингента обучающихся по основным образовательным программам и доп. общеобразовательным программам.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506357"/>
            <a:ext cx="7920000" cy="86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Обеспечение эффективности системы управления образованием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129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 рамках дополнительного профессионального образования обучение педагогических работников методам воспитания и социализации учащихся, в том числе учащихся с ограниченными возможностями здоровья, а так же эффективным образовательным технологиям и педагогическим методикам;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актуализировать программы дополнительного профессионального образования педагогических и руководящих работников в соответствии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приоритетными направлениями образовательной политики;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реализацию комплекса мер по привлечению и закреплению молодых педагогов, в том числе реализацию программы «Университета» для молодых педагогов Алтайского края;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развитие механизма перехода от целевого приема к целевому обучению в вузах на педагогических специальностях.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695406"/>
            <a:ext cx="7920000" cy="48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Развитие кадрового потенциала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75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81" y="2317500"/>
            <a:ext cx="2823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ДОШКОЛЬНОЕ </a:t>
            </a:r>
          </a:p>
          <a:p>
            <a:r>
              <a:rPr lang="ru-RU" sz="32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ОБРАЗОВАНИЕ</a:t>
            </a:r>
            <a:endParaRPr lang="ru-RU" sz="32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18542" y="905688"/>
            <a:ext cx="5428613" cy="3900842"/>
            <a:chOff x="3321698" y="845925"/>
            <a:chExt cx="5428613" cy="3900842"/>
          </a:xfrm>
        </p:grpSpPr>
        <p:pic>
          <p:nvPicPr>
            <p:cNvPr id="10" name="Рисунок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21698" y="845925"/>
              <a:ext cx="2668385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1926" y="845925"/>
              <a:ext cx="2668385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1926" y="2843152"/>
              <a:ext cx="2668385" cy="190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21698" y="2843152"/>
              <a:ext cx="2664229" cy="19036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03927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сопровождение реализации ФГОС дошкольного образования, создание кадровых, организационно-методических, мотивационных и информационных условий;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мероприятия государственной программы Алтайского края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созданию  новых мест в общеобразовательных организациях, обеспечивающих односменный режим обучения, безопасность и комфортность условий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дополнительные меры, направленные на обеспечение охраны жизни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детей, в том числе при осуществлении школьных перевозок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 зданий;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доступное и качественное образование для лиц с ограниченными возможностями здоровья в соответствии с ФГОС образования обучающихся с ОВЗ,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создание условий для их обучения в системе профессионального образования;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использование резервов повышения доступности дошкольного образования, в том числе для детей раннего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</a:t>
            </a:r>
            <a:endParaRPr lang="ru-RU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506357"/>
            <a:ext cx="7920000" cy="86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Повышение качества </a:t>
            </a: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 </a:t>
            </a: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доступности образования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823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spcAft>
                <a:spcPts val="3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дополнительного образования детей с особыми образовательными потребностями; </a:t>
            </a:r>
          </a:p>
          <a:p>
            <a:pPr marL="285750" indent="-285750">
              <a:lnSpc>
                <a:spcPts val="1600"/>
              </a:lnSpc>
              <a:spcAft>
                <a:spcPts val="3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развитие инновационной инфраструктуры и деятельности  системы образования, внедрение в практику передового опыта; </a:t>
            </a:r>
          </a:p>
          <a:p>
            <a:pPr marL="285750" indent="-285750">
              <a:lnSpc>
                <a:spcPts val="1600"/>
              </a:lnSpc>
              <a:spcAft>
                <a:spcPts val="3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дальнейшее развитие мер по поддержке школ, работающих в сложных социальных условиях;</a:t>
            </a:r>
          </a:p>
          <a:p>
            <a:pPr marL="285750" indent="-285750">
              <a:lnSpc>
                <a:spcPts val="1600"/>
              </a:lnSpc>
              <a:spcAft>
                <a:spcPts val="3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сетевого взаимодействия, в том числе, в школьных округах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организациями разных типов, с использованием дистанционных технологий, электронных образовательных ресурсов;</a:t>
            </a:r>
          </a:p>
          <a:p>
            <a:pPr marL="285750" indent="-285750">
              <a:lnSpc>
                <a:spcPts val="1600"/>
              </a:lnSpc>
              <a:spcAft>
                <a:spcPts val="3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модернизацию региональной и муниципальной методической службы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эффективного сопровождения обновления содержания образования (в том числе сопровождение реализации предметных концепций «Математика», «Русский язык», «История»), выявления и развития одаренных детей, внедрения нового формата деятельности школьной библиотеки;</a:t>
            </a:r>
          </a:p>
          <a:p>
            <a:pPr marL="285750" indent="-285750">
              <a:lnSpc>
                <a:spcPts val="1600"/>
              </a:lnSpc>
              <a:spcAft>
                <a:spcPts val="3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эффективность использования результатов независимой оценки качества образования (ЕГЭ, ОГЭ, ВПР, НИКО) в методической работе, для повышения объективности </a:t>
            </a:r>
            <a:r>
              <a:rPr lang="ru-RU" sz="1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внутришкольной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оценки качества 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506357"/>
            <a:ext cx="7920000" cy="86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Повышение качества </a:t>
            </a: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 </a:t>
            </a: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доступности образования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018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реализацию Концепции развития дополнительного образования детей и плана по ее реализации на период до 2020 года;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реализацию  Стратегии развития воспитания в Российской Федерации на период до 2025 года  и плана мероприятий по ее реализации в 2016-2020;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условия для создания и организации деятельности в образовательных организациях Алтайского края Общероссийской общественно-государственной детско-юношеской организации «Российское движение школьников» и Всероссийского военно-патриотического движения «</a:t>
            </a:r>
            <a:r>
              <a:rPr lang="ru-RU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Юнармия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создание до 2018 года условий для приобретения детьми в возрасте 7 – 18 лет, обучающимися по общеобразовательным программам, базовых умений и навыков в области выбранного ими вида искусств или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506357"/>
            <a:ext cx="7920000" cy="86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Повышение эффективности воспитания </a:t>
            </a: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 </a:t>
            </a: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дополнительного образования детей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965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2000718"/>
            <a:ext cx="86230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учащихся на основе их профессиональной ориентации, расширения сферы общественно полезной деятельности, включения в волонтерское движение;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учащимся возможности одновременно с получением среднего общего образования пройти профессиональную подготовку по выбранным ими профессиям, в том числе с использованием инфраструктуры профессиональных образовательных организаций;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материально-технической базы образовательных организаций различных уровней образования, организаций культуры, спорта, отдыха и оздоровления детей и организаций реального сектора экономики для формирования культурно-воспитательной среды и создания современной образовательной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инфраструктуры.</a:t>
            </a:r>
            <a:endParaRPr lang="ru-RU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506357"/>
            <a:ext cx="7920000" cy="86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Повышение эффективности воспитания </a:t>
            </a: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 </a:t>
            </a: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дополнительного образования детей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8162" y="1577780"/>
            <a:ext cx="772056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 реализовать комплекс мер, предусматривающих:</a:t>
            </a:r>
            <a:endParaRPr lang="ru-RU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97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9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систему оценки качества подготовки рабочих кадров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среднего звена, в том числе через участие в конкурсах профессионального мастерства и чемпионатах «Молодые профессионалы» движения «</a:t>
            </a:r>
            <a:r>
              <a:rPr lang="ru-RU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Россия»;</a:t>
            </a:r>
          </a:p>
          <a:p>
            <a:pPr marL="285750" indent="-285750">
              <a:lnSpc>
                <a:spcPts val="1800"/>
              </a:lnSpc>
              <a:spcAft>
                <a:spcPts val="9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работу по приведению структуры подготовки кадров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с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ТОП-50;</a:t>
            </a:r>
            <a:endParaRPr lang="ru-RU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spcAft>
                <a:spcPts val="9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апробировать региональную практико-ориентированную (дуальную) модель обучения в Алтайском крае;</a:t>
            </a:r>
          </a:p>
          <a:p>
            <a:pPr marL="285750" indent="-285750">
              <a:lnSpc>
                <a:spcPts val="1800"/>
              </a:lnSpc>
              <a:spcAft>
                <a:spcPts val="9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профессиональную ориентацию обучающихся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 с расширением практики профессионального обучения школьников с использованием инфраструктуры профессиональных образовательных организаций;</a:t>
            </a:r>
          </a:p>
          <a:p>
            <a:pPr marL="285750" indent="-285750">
              <a:lnSpc>
                <a:spcPts val="1800"/>
              </a:lnSpc>
              <a:spcAft>
                <a:spcPts val="9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МФЦПК по направлению «сельское хозяйство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506357"/>
            <a:ext cx="7920000" cy="86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Повышение качества </a:t>
            </a: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профессионального </a:t>
            </a: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401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487" y="1532870"/>
            <a:ext cx="8623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регулярное освещение в СМИ успешных проектов, реализуемых в системе образования Алтайского края, а также работу по формированию доверительного и позитивного отношения общества к школе и учителю;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информационную открытость деятельности образовательных организаций через регулярное обновление информации сайтов в сети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сотрудничество с Алтайской краевой организацией Общероссийского Профсоюза образования;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практику работы с родительской общественностью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новых технологий;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Clr>
                <a:srgbClr val="002060"/>
              </a:buClr>
              <a:buFont typeface="Times New Roman" panose="02020603050405020304" pitchFamily="18" charset="0"/>
              <a:buChar char="‒"/>
            </a:pP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государственно-общественное управление, в том числе в части организации и проведении независимой оценки качества деятельности образовательных организаций.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562" y="695406"/>
            <a:ext cx="7920000" cy="4859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Открытость системы образования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4" t="5595" r="14023" b="8851"/>
          <a:stretch/>
        </p:blipFill>
        <p:spPr>
          <a:xfrm>
            <a:off x="296386" y="506357"/>
            <a:ext cx="680495" cy="864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0" y="1417947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89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54772"/>
            <a:ext cx="2422010" cy="114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Доступность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дошкольного 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488651"/>
              </p:ext>
            </p:extLst>
          </p:nvPr>
        </p:nvGraphicFramePr>
        <p:xfrm>
          <a:off x="1" y="3775306"/>
          <a:ext cx="9144000" cy="86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0"/>
                <a:gridCol w="3204000"/>
                <a:gridCol w="1584000"/>
              </a:tblGrid>
              <a:tr h="86007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170AC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4000" dirty="0">
                        <a:solidFill>
                          <a:srgbClr val="170A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9900">
                            <a:tint val="66000"/>
                            <a:satMod val="160000"/>
                          </a:srgbClr>
                        </a:gs>
                        <a:gs pos="50000">
                          <a:srgbClr val="009900">
                            <a:tint val="44500"/>
                            <a:satMod val="160000"/>
                          </a:srgbClr>
                        </a:gs>
                        <a:gs pos="100000">
                          <a:srgbClr val="00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170AC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4000" dirty="0">
                        <a:solidFill>
                          <a:srgbClr val="170A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170AC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000" dirty="0">
                        <a:solidFill>
                          <a:srgbClr val="170A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0287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дошкольного образования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раннего возраста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(количество муниципалитетов)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0" y="3087279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0" y="3751086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0" y="4652026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11727" y="4573386"/>
            <a:ext cx="623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детских садов – 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Лидеры: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Барнаул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Бийск, Новоалтайск,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Белокуриха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71388" y="701095"/>
            <a:ext cx="2522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600" b="1" spc="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3600" spc="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2717" y="670112"/>
            <a:ext cx="1640263" cy="70829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392104" y="1422285"/>
            <a:ext cx="3678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endParaRPr lang="en-US" sz="20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для детей </a:t>
            </a:r>
          </a:p>
          <a:p>
            <a:pPr algn="ctr" defTabSz="457200">
              <a:defRPr/>
            </a:pPr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7 </a:t>
            </a: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6"/>
          <p:cNvSpPr/>
          <p:nvPr/>
        </p:nvSpPr>
        <p:spPr>
          <a:xfrm>
            <a:off x="2492273" y="848155"/>
            <a:ext cx="2920443" cy="1433142"/>
          </a:xfrm>
          <a:prstGeom prst="swooshArrow">
            <a:avLst>
              <a:gd name="adj1" fmla="val 19489"/>
              <a:gd name="adj2" fmla="val 579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2377440" y="3661410"/>
            <a:ext cx="1420368" cy="1101090"/>
          </a:xfrm>
          <a:custGeom>
            <a:avLst/>
            <a:gdLst>
              <a:gd name="connsiteX0" fmla="*/ 0 w 1420368"/>
              <a:gd name="connsiteY0" fmla="*/ 0 h 1101090"/>
              <a:gd name="connsiteX1" fmla="*/ 1420368 w 1420368"/>
              <a:gd name="connsiteY1" fmla="*/ 0 h 1101090"/>
              <a:gd name="connsiteX2" fmla="*/ 1420368 w 1420368"/>
              <a:gd name="connsiteY2" fmla="*/ 1101090 h 1101090"/>
              <a:gd name="connsiteX3" fmla="*/ 0 w 1420368"/>
              <a:gd name="connsiteY3" fmla="*/ 1101090 h 1101090"/>
              <a:gd name="connsiteX4" fmla="*/ 0 w 1420368"/>
              <a:gd name="connsiteY4" fmla="*/ 0 h 110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368" h="1101090">
                <a:moveTo>
                  <a:pt x="0" y="0"/>
                </a:moveTo>
                <a:lnTo>
                  <a:pt x="1420368" y="0"/>
                </a:lnTo>
                <a:lnTo>
                  <a:pt x="1420368" y="1101090"/>
                </a:lnTo>
                <a:lnTo>
                  <a:pt x="0" y="1101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984" tIns="0" rIns="0" bIns="0" numCol="1" spcCol="1270" anchor="t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00" kern="1200"/>
          </a:p>
        </p:txBody>
      </p:sp>
      <p:sp>
        <p:nvSpPr>
          <p:cNvPr id="33" name="Полилиния 32"/>
          <p:cNvSpPr/>
          <p:nvPr/>
        </p:nvSpPr>
        <p:spPr>
          <a:xfrm>
            <a:off x="3840480" y="2689859"/>
            <a:ext cx="1463040" cy="2072640"/>
          </a:xfrm>
          <a:custGeom>
            <a:avLst/>
            <a:gdLst>
              <a:gd name="connsiteX0" fmla="*/ 0 w 1463040"/>
              <a:gd name="connsiteY0" fmla="*/ 0 h 2072640"/>
              <a:gd name="connsiteX1" fmla="*/ 1463040 w 1463040"/>
              <a:gd name="connsiteY1" fmla="*/ 0 h 2072640"/>
              <a:gd name="connsiteX2" fmla="*/ 1463040 w 1463040"/>
              <a:gd name="connsiteY2" fmla="*/ 2072640 h 2072640"/>
              <a:gd name="connsiteX3" fmla="*/ 0 w 1463040"/>
              <a:gd name="connsiteY3" fmla="*/ 2072640 h 2072640"/>
              <a:gd name="connsiteX4" fmla="*/ 0 w 1463040"/>
              <a:gd name="connsiteY4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072640">
                <a:moveTo>
                  <a:pt x="0" y="0"/>
                </a:moveTo>
                <a:lnTo>
                  <a:pt x="1463040" y="0"/>
                </a:lnTo>
                <a:lnTo>
                  <a:pt x="146304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17" tIns="0" rIns="0" bIns="0" numCol="1" spcCol="1270" anchor="t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00" kern="1200"/>
          </a:p>
        </p:txBody>
      </p:sp>
      <p:sp>
        <p:nvSpPr>
          <p:cNvPr id="35" name="Полилиния 34"/>
          <p:cNvSpPr/>
          <p:nvPr/>
        </p:nvSpPr>
        <p:spPr>
          <a:xfrm>
            <a:off x="5577840" y="2114549"/>
            <a:ext cx="1463040" cy="2647950"/>
          </a:xfrm>
          <a:custGeom>
            <a:avLst/>
            <a:gdLst>
              <a:gd name="connsiteX0" fmla="*/ 0 w 1463040"/>
              <a:gd name="connsiteY0" fmla="*/ 0 h 2647950"/>
              <a:gd name="connsiteX1" fmla="*/ 1463040 w 1463040"/>
              <a:gd name="connsiteY1" fmla="*/ 0 h 2647950"/>
              <a:gd name="connsiteX2" fmla="*/ 1463040 w 1463040"/>
              <a:gd name="connsiteY2" fmla="*/ 2647950 h 2647950"/>
              <a:gd name="connsiteX3" fmla="*/ 0 w 1463040"/>
              <a:gd name="connsiteY3" fmla="*/ 2647950 h 2647950"/>
              <a:gd name="connsiteX4" fmla="*/ 0 w 1463040"/>
              <a:gd name="connsiteY4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647950">
                <a:moveTo>
                  <a:pt x="0" y="0"/>
                </a:moveTo>
                <a:lnTo>
                  <a:pt x="1463040" y="0"/>
                </a:lnTo>
                <a:lnTo>
                  <a:pt x="1463040" y="2647950"/>
                </a:lnTo>
                <a:lnTo>
                  <a:pt x="0" y="2647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959" tIns="0" rIns="0" bIns="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44" t="5544" r="18196" b="64198"/>
          <a:stretch/>
        </p:blipFill>
        <p:spPr>
          <a:xfrm>
            <a:off x="272168" y="1345139"/>
            <a:ext cx="2391832" cy="1620000"/>
          </a:xfrm>
          <a:prstGeom prst="rect">
            <a:avLst/>
          </a:prstGeom>
          <a:ln>
            <a:noFill/>
          </a:ln>
          <a:effectLst>
            <a:outerShdw blurRad="254000" dist="635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060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54772"/>
            <a:ext cx="2422010" cy="114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Доступность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дошкольного 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409" y="1410563"/>
            <a:ext cx="8081361" cy="865523"/>
            <a:chOff x="122544" y="1410563"/>
            <a:chExt cx="8081361" cy="86552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487905" y="1410563"/>
              <a:ext cx="4716000" cy="8655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0225" indent="-171450">
                <a:lnSpc>
                  <a:spcPts val="1200"/>
                </a:lnSpc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663 функционирующих центров </a:t>
              </a:r>
              <a:r>
                <a:rPr lang="ru-RU" sz="1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консультационной помощи для </a:t>
              </a:r>
              <a:r>
                <a:rPr lang="ru-RU" sz="1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родителей </a:t>
              </a:r>
              <a:r>
                <a:rPr lang="ru-RU" sz="1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(законных представителей) и </a:t>
              </a:r>
              <a:r>
                <a:rPr lang="ru-RU" sz="1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</a:t>
              </a:r>
              <a:r>
                <a:rPr lang="ru-RU" sz="1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дошкольного </a:t>
              </a:r>
              <a:r>
                <a:rPr lang="ru-RU" sz="1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возраста</a:t>
              </a:r>
              <a:endPara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30225" indent="-171450">
                <a:lnSpc>
                  <a:spcPts val="1200"/>
                </a:lnSpc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создание, поддержка и развитие </a:t>
              </a:r>
              <a:r>
                <a:rPr lang="ru-RU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новых консультационных </a:t>
              </a:r>
              <a:r>
                <a:rPr lang="ru-RU" sz="1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центров</a:t>
              </a:r>
              <a:endPara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122544" y="1410563"/>
              <a:ext cx="3780000" cy="864000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консультационных центров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409" y="2707977"/>
            <a:ext cx="8071934" cy="865523"/>
            <a:chOff x="122544" y="1410563"/>
            <a:chExt cx="8071934" cy="86552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78478" y="1410563"/>
              <a:ext cx="4716000" cy="8655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0225" indent="-171450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дополнительных  мест </a:t>
              </a:r>
              <a:r>
                <a:rPr lang="ru-RU" sz="16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6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дошкольных образовательных организациях</a:t>
              </a: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122544" y="1410563"/>
              <a:ext cx="3780000" cy="864000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муниципальных  «дорожных карт»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5409" y="4005390"/>
            <a:ext cx="8071934" cy="865523"/>
            <a:chOff x="122544" y="1410563"/>
            <a:chExt cx="8071934" cy="86552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78478" y="1410563"/>
              <a:ext cx="4716000" cy="8655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0225" indent="-171450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письмо </a:t>
              </a:r>
              <a:r>
                <a:rPr lang="ru-RU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Министерства образования и науки </a:t>
              </a:r>
              <a:r>
                <a:rPr lang="ru-RU" sz="16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России от 6 июня 2016 г. № НТ-798/08</a:t>
              </a: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122544" y="1410563"/>
              <a:ext cx="3780000" cy="864000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дошкольных образовательных организаций при ВУЗах</a:t>
              </a:r>
            </a:p>
          </p:txBody>
        </p:sp>
      </p:grpSp>
      <p:sp>
        <p:nvSpPr>
          <p:cNvPr id="12" name="Правая фигурная скобка 11"/>
          <p:cNvSpPr/>
          <p:nvPr/>
        </p:nvSpPr>
        <p:spPr>
          <a:xfrm>
            <a:off x="8154183" y="1410563"/>
            <a:ext cx="235666" cy="3458827"/>
          </a:xfrm>
          <a:prstGeom prst="rightBrace">
            <a:avLst>
              <a:gd name="adj1" fmla="val 114213"/>
              <a:gd name="adj2" fmla="val 50272"/>
            </a:avLst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6200000">
            <a:off x="6709987" y="2544269"/>
            <a:ext cx="4140000" cy="540000"/>
          </a:xfrm>
          <a:prstGeom prst="homePlate">
            <a:avLst>
              <a:gd name="adj" fmla="val 134084"/>
            </a:avLst>
          </a:prstGeom>
          <a:gradFill flip="none" rotWithShape="1">
            <a:gsLst>
              <a:gs pos="0">
                <a:srgbClr val="00B050"/>
              </a:gs>
              <a:gs pos="48000">
                <a:srgbClr val="92D05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170A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  <a:endParaRPr lang="ru-RU" sz="3000" b="1" dirty="0">
              <a:solidFill>
                <a:srgbClr val="170A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44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81" y="2317500"/>
            <a:ext cx="2891946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ОБЩЕЕ</a:t>
            </a:r>
          </a:p>
          <a:p>
            <a:r>
              <a:rPr lang="ru-RU" sz="3200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ОБРАЗОВАНИЕ</a:t>
            </a: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522448" y="913500"/>
            <a:ext cx="5420801" cy="3888000"/>
            <a:chOff x="3489730" y="678205"/>
            <a:chExt cx="5124625" cy="3675573"/>
          </a:xfrm>
        </p:grpSpPr>
        <p:pic>
          <p:nvPicPr>
            <p:cNvPr id="10" name="Рисунок 9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3" r="3523"/>
            <a:stretch/>
          </p:blipFill>
          <p:spPr>
            <a:xfrm>
              <a:off x="3489730" y="678205"/>
              <a:ext cx="2520000" cy="180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71" r="1471"/>
            <a:stretch/>
          </p:blipFill>
          <p:spPr>
            <a:xfrm>
              <a:off x="6094355" y="678205"/>
              <a:ext cx="2520000" cy="180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3" r="1503"/>
            <a:stretch/>
          </p:blipFill>
          <p:spPr>
            <a:xfrm>
              <a:off x="6094355" y="2553778"/>
              <a:ext cx="2520000" cy="1800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9730" y="2553778"/>
              <a:ext cx="252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9922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0610091"/>
              </p:ext>
            </p:extLst>
          </p:nvPr>
        </p:nvGraphicFramePr>
        <p:xfrm>
          <a:off x="3109240" y="1759305"/>
          <a:ext cx="5853684" cy="287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Дуга 11"/>
          <p:cNvSpPr/>
          <p:nvPr/>
        </p:nvSpPr>
        <p:spPr>
          <a:xfrm rot="21260650">
            <a:off x="3508789" y="1375597"/>
            <a:ext cx="4967398" cy="1768155"/>
          </a:xfrm>
          <a:prstGeom prst="arc">
            <a:avLst>
              <a:gd name="adj1" fmla="val 11012242"/>
              <a:gd name="adj2" fmla="val 21454213"/>
            </a:avLst>
          </a:prstGeom>
          <a:ln w="12700">
            <a:solidFill>
              <a:srgbClr val="170AC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8710" y="1167508"/>
            <a:ext cx="1668544" cy="527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+21,7%</a:t>
            </a:r>
            <a:endParaRPr lang="ru-RU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7447" y="562170"/>
            <a:ext cx="5795477" cy="55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школьников,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смену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численности обучающихся Алтайского края</a:t>
            </a:r>
            <a:endParaRPr lang="ru-RU" sz="12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162448" y="587874"/>
            <a:ext cx="0" cy="504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7530" y="54772"/>
            <a:ext cx="2569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Новые места</a:t>
            </a: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в школах</a:t>
            </a:r>
            <a:b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Алтайского края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1727" y="4667656"/>
            <a:ext cx="6232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доступа 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качественному 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потребуется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66,1 тыс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дополнительных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в одну смену.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4080" y="1608024"/>
            <a:ext cx="179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14250" y="1586856"/>
            <a:ext cx="0" cy="5040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4484" y="3048525"/>
            <a:ext cx="2801570" cy="7386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до 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sz="1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школы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до </a:t>
            </a:r>
            <a:r>
              <a:rPr lang="ru-RU" sz="1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  <a:endParaRPr lang="ru-RU" sz="1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50" y="2135205"/>
            <a:ext cx="3128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‒"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общеобразовательных организаций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одну смену обучения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 и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удержание односменного режима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обучения: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50" y="3847368"/>
            <a:ext cx="31285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‒"/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новые школьные здания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из зданий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износом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50-70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19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54772"/>
            <a:ext cx="2487476" cy="114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Портрет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успешной школы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Алтайского края</a:t>
            </a:r>
            <a:endParaRPr lang="ru-RU" sz="24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pic>
        <p:nvPicPr>
          <p:cNvPr id="21" name="Picture 2" descr="Z:\05_Делопроизводство\7_Соисполнение Контр док\4. Августовская конференция 2016\4. Материалы конференции\1. Пленарная часть\1. Материалы для основного доклада\успешная школ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11583" r="2750" b="14202"/>
          <a:stretch/>
        </p:blipFill>
        <p:spPr bwMode="auto">
          <a:xfrm>
            <a:off x="993492" y="1207966"/>
            <a:ext cx="7157016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4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130185"/>
            <a:ext cx="2536272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Информатизация</a:t>
            </a:r>
          </a:p>
          <a:p>
            <a:pPr>
              <a:lnSpc>
                <a:spcPts val="1600"/>
              </a:lnSpc>
            </a:pPr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(скорость доступа </a:t>
            </a:r>
          </a:p>
          <a:p>
            <a:pPr>
              <a:lnSpc>
                <a:spcPts val="1600"/>
              </a:lnSpc>
            </a:pPr>
            <a:r>
              <a:rPr lang="ru-RU" sz="1800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к сети Интернет)</a:t>
            </a:r>
            <a:endParaRPr lang="ru-RU" sz="1800" dirty="0">
              <a:solidFill>
                <a:srgbClr val="000099"/>
              </a:solidFill>
              <a:latin typeface="PT Sans" panose="020B0503020203020204" pitchFamily="34" charset="-52"/>
              <a:cs typeface="Khmer UI" panose="020B0502040204020203" pitchFamily="34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2697800" y="684716"/>
            <a:ext cx="6225627" cy="4331456"/>
            <a:chOff x="141332" y="879275"/>
            <a:chExt cx="7037831" cy="4896544"/>
          </a:xfrm>
        </p:grpSpPr>
        <p:pic>
          <p:nvPicPr>
            <p:cNvPr id="11" name="Picture 2" descr="C:\Users\dykova\Desktop\Локальный диск G\Дюкова Е.П\Вебинары и совещания\Karta Интернет 2016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32" y="879275"/>
              <a:ext cx="7037831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внобедренный треугольник 11"/>
            <p:cNvSpPr/>
            <p:nvPr/>
          </p:nvSpPr>
          <p:spPr>
            <a:xfrm>
              <a:off x="4056247" y="148478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4716016" y="162708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3779912" y="2276872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1187624" y="4222438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771800" y="5245430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3844415" y="4478670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5113041" y="2060848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40152" y="310250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5530822" y="4189780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633466" y="2304732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345434" y="2480593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755576" y="256490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4010203" y="3032051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>
              <a:off x="5401073" y="3500961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1835696" y="3324705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3275856" y="269388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3717505" y="3068960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4344279" y="2112552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5385318" y="3789851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724128" y="292494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4819127" y="1916832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2453073" y="4356358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>
              <a:off x="4531095" y="1773674"/>
              <a:ext cx="288032" cy="288890"/>
            </a:xfrm>
            <a:prstGeom prst="triangle">
              <a:avLst/>
            </a:prstGeom>
            <a:solidFill>
              <a:srgbClr val="E329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7881" y="1373935"/>
            <a:ext cx="2843812" cy="3117962"/>
            <a:chOff x="277881" y="1219203"/>
            <a:chExt cx="2843812" cy="311796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77881" y="1267702"/>
              <a:ext cx="180000" cy="1800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77881" y="3167143"/>
              <a:ext cx="180000" cy="180000"/>
            </a:xfrm>
            <a:prstGeom prst="rect">
              <a:avLst/>
            </a:prstGeom>
            <a:solidFill>
              <a:srgbClr val="00B050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7881" y="2533996"/>
              <a:ext cx="180000" cy="180000"/>
            </a:xfrm>
            <a:prstGeom prst="rect">
              <a:avLst/>
            </a:prstGeom>
            <a:solidFill>
              <a:srgbClr val="00B0F0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77881" y="1902801"/>
              <a:ext cx="180000" cy="180000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9389" y="1219203"/>
              <a:ext cx="21654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менее </a:t>
              </a:r>
              <a:r>
                <a:rPr lang="ru-RU" sz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</a:t>
              </a:r>
              <a:r>
                <a:rPr lang="ru-RU" sz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Кбит/с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09389" y="1854302"/>
              <a:ext cx="21654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от 512 Кбит/с до 1 </a:t>
              </a:r>
              <a:r>
                <a:rPr lang="ru-RU" sz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Мбит/с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9389" y="2467585"/>
              <a:ext cx="26123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от 1 Мбит/с </a:t>
              </a:r>
              <a:r>
                <a:rPr lang="ru-RU" sz="1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 </a:t>
              </a:r>
              <a:r>
                <a:rPr lang="ru-RU" sz="1200" b="1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МБит</a:t>
              </a:r>
              <a:r>
                <a:rPr lang="ru-RU" sz="12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/с </a:t>
              </a:r>
              <a:r>
                <a:rPr lang="ru-RU" sz="1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b="1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среднекраевое</a:t>
              </a:r>
              <a:r>
                <a:rPr lang="ru-RU" sz="12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значение)</a:t>
              </a:r>
              <a:endParaRPr lang="ru-RU" b="1" dirty="0">
                <a:solidFill>
                  <a:srgbClr val="000099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9388" y="3129435"/>
              <a:ext cx="21654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выше </a:t>
              </a:r>
              <a:r>
                <a:rPr lang="ru-RU" sz="1200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среднекраевого</a:t>
              </a:r>
              <a:endParaRPr lang="ru-RU" sz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>
              <a:off x="277881" y="3764003"/>
              <a:ext cx="180000" cy="180000"/>
            </a:xfrm>
            <a:prstGeom prst="triangle">
              <a:avLst/>
            </a:prstGeom>
            <a:solidFill>
              <a:srgbClr val="E329D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9388" y="3690834"/>
              <a:ext cx="2415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муниципалитете есть школы, которые ведут </a:t>
              </a:r>
              <a:r>
                <a:rPr lang="ru-RU" sz="1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журнал только в электронном виде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0575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30" y="5148411"/>
            <a:ext cx="426696" cy="4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228" y="5163408"/>
            <a:ext cx="233749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Главное управление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rgbClr val="000099"/>
                </a:solidFill>
                <a:latin typeface="Segoe UI Light" panose="020B0502040204020203" pitchFamily="34" charset="0"/>
              </a:rPr>
              <a:t>образования и науки Алтайского края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000" y="5304655"/>
            <a:ext cx="72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4000" y="419394"/>
            <a:ext cx="64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21698" y="100037"/>
            <a:ext cx="5822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АВГУСТОВСКАЯ ПЕДАГОГИЧЕСКАЯ КОНФЕРЕНЦИЯ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249" y="5346889"/>
            <a:ext cx="6568753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i="1" dirty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Алтайского края – достижения, ориентиры, задачи»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30" y="54772"/>
            <a:ext cx="2448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Об отчетности</a:t>
            </a:r>
          </a:p>
          <a:p>
            <a:pPr>
              <a:lnSpc>
                <a:spcPts val="2400"/>
              </a:lnSpc>
            </a:pPr>
            <a:r>
              <a:rPr lang="ru-RU" sz="2800" b="1" dirty="0">
                <a:solidFill>
                  <a:srgbClr val="000099"/>
                </a:solidFill>
                <a:latin typeface="PT Sans" panose="020B0503020203020204" pitchFamily="34" charset="-52"/>
                <a:cs typeface="Khmer UI" panose="020B0502040204020203" pitchFamily="34" charset="0"/>
              </a:rPr>
              <a:t>школ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55142" y="479604"/>
            <a:ext cx="8902820" cy="3324491"/>
            <a:chOff x="-32402" y="997940"/>
            <a:chExt cx="9607317" cy="3587561"/>
          </a:xfrm>
        </p:grpSpPr>
        <p:sp>
          <p:nvSpPr>
            <p:cNvPr id="17" name="Полилиния 16"/>
            <p:cNvSpPr/>
            <p:nvPr/>
          </p:nvSpPr>
          <p:spPr>
            <a:xfrm>
              <a:off x="3529866" y="1463500"/>
              <a:ext cx="1801620" cy="1742706"/>
            </a:xfrm>
            <a:custGeom>
              <a:avLst/>
              <a:gdLst>
                <a:gd name="connsiteX0" fmla="*/ 0 w 1931755"/>
                <a:gd name="connsiteY0" fmla="*/ 904217 h 1808433"/>
                <a:gd name="connsiteX1" fmla="*/ 965878 w 1931755"/>
                <a:gd name="connsiteY1" fmla="*/ 0 h 1808433"/>
                <a:gd name="connsiteX2" fmla="*/ 1931756 w 1931755"/>
                <a:gd name="connsiteY2" fmla="*/ 904217 h 1808433"/>
                <a:gd name="connsiteX3" fmla="*/ 965878 w 1931755"/>
                <a:gd name="connsiteY3" fmla="*/ 1808434 h 1808433"/>
                <a:gd name="connsiteX4" fmla="*/ 0 w 1931755"/>
                <a:gd name="connsiteY4" fmla="*/ 904217 h 18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1755" h="1808433">
                  <a:moveTo>
                    <a:pt x="0" y="904217"/>
                  </a:moveTo>
                  <a:cubicBezTo>
                    <a:pt x="0" y="404832"/>
                    <a:pt x="432438" y="0"/>
                    <a:pt x="965878" y="0"/>
                  </a:cubicBezTo>
                  <a:cubicBezTo>
                    <a:pt x="1499318" y="0"/>
                    <a:pt x="1931756" y="404832"/>
                    <a:pt x="1931756" y="904217"/>
                  </a:cubicBezTo>
                  <a:cubicBezTo>
                    <a:pt x="1931756" y="1403602"/>
                    <a:pt x="1499318" y="1808434"/>
                    <a:pt x="965878" y="1808434"/>
                  </a:cubicBezTo>
                  <a:cubicBezTo>
                    <a:pt x="432438" y="1808434"/>
                    <a:pt x="0" y="1403602"/>
                    <a:pt x="0" y="90421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2862" tIns="415633" rIns="711315" bIns="415631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endParaRPr lang="ru-RU" sz="1400" kern="1200" dirty="0">
                <a:solidFill>
                  <a:srgbClr val="170A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 rot="5400000">
              <a:off x="-215963" y="1381501"/>
              <a:ext cx="3456000" cy="295200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0000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Арка 10"/>
            <p:cNvSpPr/>
            <p:nvPr/>
          </p:nvSpPr>
          <p:spPr>
            <a:xfrm rot="16200000">
              <a:off x="2897674" y="1381500"/>
              <a:ext cx="3456000" cy="295200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170A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50000"/>
                <a:hueOff val="201247"/>
                <a:satOff val="-4901"/>
                <a:lumOff val="214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381646" y="997940"/>
              <a:ext cx="2651041" cy="588063"/>
            </a:xfrm>
            <a:custGeom>
              <a:avLst/>
              <a:gdLst>
                <a:gd name="connsiteX0" fmla="*/ 0 w 2651041"/>
                <a:gd name="connsiteY0" fmla="*/ 0 h 588063"/>
                <a:gd name="connsiteX1" fmla="*/ 2651041 w 2651041"/>
                <a:gd name="connsiteY1" fmla="*/ 0 h 588063"/>
                <a:gd name="connsiteX2" fmla="*/ 2651041 w 2651041"/>
                <a:gd name="connsiteY2" fmla="*/ 588063 h 588063"/>
                <a:gd name="connsiteX3" fmla="*/ 0 w 2651041"/>
                <a:gd name="connsiteY3" fmla="*/ 588063 h 588063"/>
                <a:gd name="connsiteX4" fmla="*/ 0 w 2651041"/>
                <a:gd name="connsiteY4" fmla="*/ 0 h 58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41" h="588063">
                  <a:moveTo>
                    <a:pt x="0" y="0"/>
                  </a:moveTo>
                  <a:lnTo>
                    <a:pt x="2651041" y="0"/>
                  </a:lnTo>
                  <a:lnTo>
                    <a:pt x="2651041" y="588063"/>
                  </a:lnTo>
                  <a:lnTo>
                    <a:pt x="0" y="588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Распределение</a:t>
              </a:r>
              <a:endParaRPr lang="ru-RU" sz="2000" b="1" kern="1200" dirty="0">
                <a:solidFill>
                  <a:srgbClr val="170A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Арка 13"/>
            <p:cNvSpPr/>
            <p:nvPr/>
          </p:nvSpPr>
          <p:spPr>
            <a:xfrm rot="16200000">
              <a:off x="6370915" y="1381500"/>
              <a:ext cx="3456000" cy="295200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0000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50000"/>
                <a:hueOff val="201247"/>
                <a:satOff val="-4901"/>
                <a:lumOff val="214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634159" y="1233698"/>
              <a:ext cx="2809207" cy="588063"/>
            </a:xfrm>
            <a:custGeom>
              <a:avLst/>
              <a:gdLst>
                <a:gd name="connsiteX0" fmla="*/ 0 w 2809207"/>
                <a:gd name="connsiteY0" fmla="*/ 0 h 588063"/>
                <a:gd name="connsiteX1" fmla="*/ 2809207 w 2809207"/>
                <a:gd name="connsiteY1" fmla="*/ 0 h 588063"/>
                <a:gd name="connsiteX2" fmla="*/ 2809207 w 2809207"/>
                <a:gd name="connsiteY2" fmla="*/ 588063 h 588063"/>
                <a:gd name="connsiteX3" fmla="*/ 0 w 2809207"/>
                <a:gd name="connsiteY3" fmla="*/ 588063 h 588063"/>
                <a:gd name="connsiteX4" fmla="*/ 0 w 2809207"/>
                <a:gd name="connsiteY4" fmla="*/ 0 h 58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207" h="588063">
                  <a:moveTo>
                    <a:pt x="0" y="0"/>
                  </a:moveTo>
                  <a:lnTo>
                    <a:pt x="2809207" y="0"/>
                  </a:lnTo>
                  <a:lnTo>
                    <a:pt x="2809207" y="588063"/>
                  </a:lnTo>
                  <a:lnTo>
                    <a:pt x="0" y="588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 </a:t>
              </a:r>
              <a:r>
                <a:rPr lang="ru-RU" sz="24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Задача</a:t>
              </a:r>
              <a:endParaRPr lang="ru-RU" sz="2400" b="1" kern="1200" dirty="0">
                <a:solidFill>
                  <a:srgbClr val="170A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352893" y="2969446"/>
              <a:ext cx="1451645" cy="1089320"/>
            </a:xfrm>
            <a:custGeom>
              <a:avLst/>
              <a:gdLst>
                <a:gd name="connsiteX0" fmla="*/ 0 w 1588872"/>
                <a:gd name="connsiteY0" fmla="*/ 635661 h 1271321"/>
                <a:gd name="connsiteX1" fmla="*/ 794436 w 1588872"/>
                <a:gd name="connsiteY1" fmla="*/ 0 h 1271321"/>
                <a:gd name="connsiteX2" fmla="*/ 1588872 w 1588872"/>
                <a:gd name="connsiteY2" fmla="*/ 635661 h 1271321"/>
                <a:gd name="connsiteX3" fmla="*/ 794436 w 1588872"/>
                <a:gd name="connsiteY3" fmla="*/ 1271322 h 1271321"/>
                <a:gd name="connsiteX4" fmla="*/ 0 w 1588872"/>
                <a:gd name="connsiteY4" fmla="*/ 635661 h 127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872" h="1271321">
                  <a:moveTo>
                    <a:pt x="0" y="635661"/>
                  </a:moveTo>
                  <a:cubicBezTo>
                    <a:pt x="0" y="284595"/>
                    <a:pt x="355681" y="0"/>
                    <a:pt x="794436" y="0"/>
                  </a:cubicBezTo>
                  <a:cubicBezTo>
                    <a:pt x="1233191" y="0"/>
                    <a:pt x="1588872" y="284595"/>
                    <a:pt x="1588872" y="635661"/>
                  </a:cubicBezTo>
                  <a:cubicBezTo>
                    <a:pt x="1588872" y="986727"/>
                    <a:pt x="1233191" y="1271322"/>
                    <a:pt x="794436" y="1271322"/>
                  </a:cubicBezTo>
                  <a:cubicBezTo>
                    <a:pt x="355681" y="1271322"/>
                    <a:pt x="0" y="986727"/>
                    <a:pt x="0" y="635661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alpha val="50000"/>
                <a:hueOff val="118710"/>
                <a:satOff val="-2613"/>
                <a:lumOff val="1021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85058" tIns="292188" rIns="356030" bIns="29218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201" y="1638865"/>
              <a:ext cx="2201083" cy="984415"/>
            </a:xfrm>
            <a:custGeom>
              <a:avLst/>
              <a:gdLst>
                <a:gd name="connsiteX0" fmla="*/ 0 w 2201083"/>
                <a:gd name="connsiteY0" fmla="*/ 492208 h 984415"/>
                <a:gd name="connsiteX1" fmla="*/ 1100542 w 2201083"/>
                <a:gd name="connsiteY1" fmla="*/ 0 h 984415"/>
                <a:gd name="connsiteX2" fmla="*/ 2201084 w 2201083"/>
                <a:gd name="connsiteY2" fmla="*/ 492208 h 984415"/>
                <a:gd name="connsiteX3" fmla="*/ 1100542 w 2201083"/>
                <a:gd name="connsiteY3" fmla="*/ 984416 h 984415"/>
                <a:gd name="connsiteX4" fmla="*/ 0 w 2201083"/>
                <a:gd name="connsiteY4" fmla="*/ 492208 h 98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083" h="984415">
                  <a:moveTo>
                    <a:pt x="0" y="492208"/>
                  </a:moveTo>
                  <a:cubicBezTo>
                    <a:pt x="0" y="220369"/>
                    <a:pt x="492729" y="0"/>
                    <a:pt x="1100542" y="0"/>
                  </a:cubicBezTo>
                  <a:cubicBezTo>
                    <a:pt x="1708355" y="0"/>
                    <a:pt x="2201084" y="220369"/>
                    <a:pt x="2201084" y="492208"/>
                  </a:cubicBezTo>
                  <a:cubicBezTo>
                    <a:pt x="2201084" y="764047"/>
                    <a:pt x="1708355" y="984416"/>
                    <a:pt x="1100542" y="984416"/>
                  </a:cubicBezTo>
                  <a:cubicBezTo>
                    <a:pt x="492729" y="984416"/>
                    <a:pt x="0" y="764047"/>
                    <a:pt x="0" y="4922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237419"/>
                <a:satOff val="-5226"/>
                <a:lumOff val="20419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237419"/>
                <a:satOff val="-5226"/>
                <a:lumOff val="20419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75681" tIns="197504" rIns="375681" bIns="1975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 20 </a:t>
              </a:r>
              <a:r>
                <a:rPr lang="ru-RU" sz="1400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запросов </a:t>
              </a:r>
              <a:r>
                <a:rPr lang="ru-RU" sz="14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ежемесячно</a:t>
              </a:r>
              <a:endParaRPr lang="ru-RU" sz="1400" b="1" kern="1200" dirty="0">
                <a:solidFill>
                  <a:srgbClr val="170A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554853" y="2564170"/>
              <a:ext cx="483405" cy="4833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356129"/>
                <a:satOff val="-7839"/>
                <a:lumOff val="30629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356129"/>
                <a:satOff val="-7839"/>
                <a:lumOff val="3062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1983061" y="1934904"/>
              <a:ext cx="281239" cy="281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356129"/>
                <a:satOff val="-7839"/>
                <a:lumOff val="30629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356129"/>
                <a:satOff val="-7839"/>
                <a:lumOff val="3062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725935" y="2599335"/>
              <a:ext cx="2042002" cy="984415"/>
            </a:xfrm>
            <a:custGeom>
              <a:avLst/>
              <a:gdLst>
                <a:gd name="connsiteX0" fmla="*/ 0 w 2042002"/>
                <a:gd name="connsiteY0" fmla="*/ 492208 h 984415"/>
                <a:gd name="connsiteX1" fmla="*/ 1021001 w 2042002"/>
                <a:gd name="connsiteY1" fmla="*/ 0 h 984415"/>
                <a:gd name="connsiteX2" fmla="*/ 2042002 w 2042002"/>
                <a:gd name="connsiteY2" fmla="*/ 492208 h 984415"/>
                <a:gd name="connsiteX3" fmla="*/ 1021001 w 2042002"/>
                <a:gd name="connsiteY3" fmla="*/ 984416 h 984415"/>
                <a:gd name="connsiteX4" fmla="*/ 0 w 2042002"/>
                <a:gd name="connsiteY4" fmla="*/ 492208 h 98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002" h="984415">
                  <a:moveTo>
                    <a:pt x="0" y="492208"/>
                  </a:moveTo>
                  <a:cubicBezTo>
                    <a:pt x="0" y="220369"/>
                    <a:pt x="457118" y="0"/>
                    <a:pt x="1021001" y="0"/>
                  </a:cubicBezTo>
                  <a:cubicBezTo>
                    <a:pt x="1584884" y="0"/>
                    <a:pt x="2042002" y="220369"/>
                    <a:pt x="2042002" y="492208"/>
                  </a:cubicBezTo>
                  <a:cubicBezTo>
                    <a:pt x="2042002" y="764047"/>
                    <a:pt x="1584884" y="984416"/>
                    <a:pt x="1021001" y="984416"/>
                  </a:cubicBezTo>
                  <a:cubicBezTo>
                    <a:pt x="457118" y="984416"/>
                    <a:pt x="0" y="764047"/>
                    <a:pt x="0" y="4922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237419"/>
                <a:satOff val="-5226"/>
                <a:lumOff val="20419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237419"/>
                <a:satOff val="-5226"/>
                <a:lumOff val="20419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2384" tIns="197504" rIns="352384" bIns="1975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 400 </a:t>
              </a:r>
              <a:r>
                <a:rPr lang="ru-RU" sz="1400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запросов </a:t>
              </a:r>
              <a:br>
                <a:rPr lang="ru-RU" sz="1400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ru-RU" sz="14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 год</a:t>
              </a:r>
              <a:endParaRPr lang="ru-RU" sz="1400" b="1" kern="1200" dirty="0">
                <a:solidFill>
                  <a:srgbClr val="170A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20993" y="3644034"/>
              <a:ext cx="281239" cy="281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118710"/>
                <a:satOff val="-2613"/>
                <a:lumOff val="1021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118710"/>
                <a:satOff val="-2613"/>
                <a:lumOff val="1021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6941886" y="1844548"/>
              <a:ext cx="2085580" cy="1716442"/>
            </a:xfrm>
            <a:custGeom>
              <a:avLst/>
              <a:gdLst>
                <a:gd name="connsiteX0" fmla="*/ 0 w 2085580"/>
                <a:gd name="connsiteY0" fmla="*/ 858221 h 1716442"/>
                <a:gd name="connsiteX1" fmla="*/ 1042790 w 2085580"/>
                <a:gd name="connsiteY1" fmla="*/ 0 h 1716442"/>
                <a:gd name="connsiteX2" fmla="*/ 2085580 w 2085580"/>
                <a:gd name="connsiteY2" fmla="*/ 858221 h 1716442"/>
                <a:gd name="connsiteX3" fmla="*/ 1042790 w 2085580"/>
                <a:gd name="connsiteY3" fmla="*/ 1716442 h 1716442"/>
                <a:gd name="connsiteX4" fmla="*/ 0 w 2085580"/>
                <a:gd name="connsiteY4" fmla="*/ 858221 h 17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580" h="1716442">
                  <a:moveTo>
                    <a:pt x="0" y="858221"/>
                  </a:moveTo>
                  <a:cubicBezTo>
                    <a:pt x="0" y="384239"/>
                    <a:pt x="466873" y="0"/>
                    <a:pt x="1042790" y="0"/>
                  </a:cubicBezTo>
                  <a:cubicBezTo>
                    <a:pt x="1618707" y="0"/>
                    <a:pt x="2085580" y="384239"/>
                    <a:pt x="2085580" y="858221"/>
                  </a:cubicBezTo>
                  <a:cubicBezTo>
                    <a:pt x="2085580" y="1332203"/>
                    <a:pt x="1618707" y="1716442"/>
                    <a:pt x="1042790" y="1716442"/>
                  </a:cubicBezTo>
                  <a:cubicBezTo>
                    <a:pt x="466873" y="1716442"/>
                    <a:pt x="0" y="1332203"/>
                    <a:pt x="0" y="858221"/>
                  </a:cubicBezTo>
                  <a:close/>
                </a:path>
              </a:pathLst>
            </a:cu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6386" tIns="312327" rIns="366386" bIns="312327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Ограничить </a:t>
              </a:r>
              <a:r>
                <a:rPr lang="ru-RU" sz="1400" b="1" kern="1200" dirty="0" smtClean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запросы информации</a:t>
              </a:r>
              <a:endParaRPr lang="ru-RU" sz="14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-32402" y="3818906"/>
              <a:ext cx="2911727" cy="588063"/>
            </a:xfrm>
            <a:custGeom>
              <a:avLst/>
              <a:gdLst>
                <a:gd name="connsiteX0" fmla="*/ 0 w 2869287"/>
                <a:gd name="connsiteY0" fmla="*/ 0 h 588063"/>
                <a:gd name="connsiteX1" fmla="*/ 2869287 w 2869287"/>
                <a:gd name="connsiteY1" fmla="*/ 0 h 588063"/>
                <a:gd name="connsiteX2" fmla="*/ 2869287 w 2869287"/>
                <a:gd name="connsiteY2" fmla="*/ 588063 h 588063"/>
                <a:gd name="connsiteX3" fmla="*/ 0 w 2869287"/>
                <a:gd name="connsiteY3" fmla="*/ 588063 h 588063"/>
                <a:gd name="connsiteX4" fmla="*/ 0 w 2869287"/>
                <a:gd name="connsiteY4" fmla="*/ 0 h 58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287" h="588063">
                  <a:moveTo>
                    <a:pt x="0" y="0"/>
                  </a:moveTo>
                  <a:lnTo>
                    <a:pt x="2869287" y="0"/>
                  </a:lnTo>
                  <a:lnTo>
                    <a:pt x="2869287" y="588063"/>
                  </a:lnTo>
                  <a:lnTo>
                    <a:pt x="0" y="588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170AC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Типовые случаи</a:t>
              </a:r>
              <a:endParaRPr lang="ru-RU" sz="1800" b="1" kern="1200" dirty="0">
                <a:solidFill>
                  <a:srgbClr val="170A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Арка 12"/>
            <p:cNvSpPr/>
            <p:nvPr/>
          </p:nvSpPr>
          <p:spPr>
            <a:xfrm rot="5400000">
              <a:off x="3129646" y="1381500"/>
              <a:ext cx="3456000" cy="295200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B8C2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402493"/>
                <a:satOff val="-9802"/>
                <a:lumOff val="42896"/>
                <a:alphaOff val="0"/>
              </a:schemeClr>
            </a:fillRef>
            <a:effectRef idx="0">
              <a:schemeClr val="accent5">
                <a:shade val="50000"/>
                <a:hueOff val="402493"/>
                <a:satOff val="-9802"/>
                <a:lumOff val="428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791471" y="1763557"/>
              <a:ext cx="1335912" cy="1162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 </a:t>
              </a:r>
              <a:r>
                <a:rPr lang="ru-RU" sz="1800" dirty="0">
                  <a:solidFill>
                    <a:srgbClr val="170A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запросы </a:t>
              </a:r>
              <a:r>
                <a:rPr lang="ru-RU" sz="1800" b="1" dirty="0">
                  <a:solidFill>
                    <a:srgbClr val="170A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внешние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374657" y="2962134"/>
              <a:ext cx="1408074" cy="996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 </a:t>
              </a:r>
              <a:r>
                <a:rPr lang="ru-RU" sz="1400" dirty="0">
                  <a:solidFill>
                    <a:srgbClr val="170A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запросы системы образования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396646" y="3708489"/>
            <a:ext cx="2430437" cy="1242334"/>
            <a:chOff x="3379855" y="3675408"/>
            <a:chExt cx="2430437" cy="1242334"/>
          </a:xfrm>
        </p:grpSpPr>
        <p:sp>
          <p:nvSpPr>
            <p:cNvPr id="32" name="Овал 31"/>
            <p:cNvSpPr/>
            <p:nvPr/>
          </p:nvSpPr>
          <p:spPr>
            <a:xfrm>
              <a:off x="3449537" y="3995946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Овал 32"/>
            <p:cNvSpPr/>
            <p:nvPr/>
          </p:nvSpPr>
          <p:spPr>
            <a:xfrm>
              <a:off x="3519219" y="3856581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Овал 33"/>
            <p:cNvSpPr/>
            <p:nvPr/>
          </p:nvSpPr>
          <p:spPr>
            <a:xfrm>
              <a:off x="3686456" y="3884454"/>
              <a:ext cx="156429" cy="156429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Овал 34"/>
            <p:cNvSpPr/>
            <p:nvPr/>
          </p:nvSpPr>
          <p:spPr>
            <a:xfrm>
              <a:off x="3825821" y="3731153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Овал 35"/>
            <p:cNvSpPr/>
            <p:nvPr/>
          </p:nvSpPr>
          <p:spPr>
            <a:xfrm>
              <a:off x="4006994" y="3675408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Овал 36"/>
            <p:cNvSpPr/>
            <p:nvPr/>
          </p:nvSpPr>
          <p:spPr>
            <a:xfrm>
              <a:off x="4229978" y="3772963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Овал 37"/>
            <p:cNvSpPr/>
            <p:nvPr/>
          </p:nvSpPr>
          <p:spPr>
            <a:xfrm>
              <a:off x="4369342" y="3842645"/>
              <a:ext cx="156429" cy="156429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Овал 38"/>
            <p:cNvSpPr/>
            <p:nvPr/>
          </p:nvSpPr>
          <p:spPr>
            <a:xfrm>
              <a:off x="4564452" y="3995946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Овал 39"/>
            <p:cNvSpPr/>
            <p:nvPr/>
          </p:nvSpPr>
          <p:spPr>
            <a:xfrm>
              <a:off x="4648071" y="4149247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Овал 40"/>
            <p:cNvSpPr/>
            <p:nvPr/>
          </p:nvSpPr>
          <p:spPr>
            <a:xfrm>
              <a:off x="3923376" y="3856581"/>
              <a:ext cx="255975" cy="255975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Овал 41"/>
            <p:cNvSpPr/>
            <p:nvPr/>
          </p:nvSpPr>
          <p:spPr>
            <a:xfrm>
              <a:off x="3379855" y="4386166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Овал 42"/>
            <p:cNvSpPr/>
            <p:nvPr/>
          </p:nvSpPr>
          <p:spPr>
            <a:xfrm>
              <a:off x="3463473" y="4511594"/>
              <a:ext cx="156429" cy="156429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Овал 43"/>
            <p:cNvSpPr/>
            <p:nvPr/>
          </p:nvSpPr>
          <p:spPr>
            <a:xfrm>
              <a:off x="3672520" y="4623086"/>
              <a:ext cx="227533" cy="227533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Овал 44"/>
            <p:cNvSpPr/>
            <p:nvPr/>
          </p:nvSpPr>
          <p:spPr>
            <a:xfrm>
              <a:off x="3965185" y="4804259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Овал 45"/>
            <p:cNvSpPr/>
            <p:nvPr/>
          </p:nvSpPr>
          <p:spPr>
            <a:xfrm>
              <a:off x="4020931" y="4623086"/>
              <a:ext cx="156429" cy="156429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Овал 46"/>
            <p:cNvSpPr/>
            <p:nvPr/>
          </p:nvSpPr>
          <p:spPr>
            <a:xfrm>
              <a:off x="4160295" y="4818196"/>
              <a:ext cx="99546" cy="99546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Овал 47"/>
            <p:cNvSpPr/>
            <p:nvPr/>
          </p:nvSpPr>
          <p:spPr>
            <a:xfrm>
              <a:off x="4285723" y="4595213"/>
              <a:ext cx="227533" cy="227533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Овал 48"/>
            <p:cNvSpPr/>
            <p:nvPr/>
          </p:nvSpPr>
          <p:spPr>
            <a:xfrm>
              <a:off x="4592325" y="4539467"/>
              <a:ext cx="156429" cy="156429"/>
            </a:xfrm>
            <a:prstGeom prst="ellips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Нашивка 49"/>
            <p:cNvSpPr/>
            <p:nvPr/>
          </p:nvSpPr>
          <p:spPr>
            <a:xfrm>
              <a:off x="4974999" y="3884222"/>
              <a:ext cx="459411" cy="877065"/>
            </a:xfrm>
            <a:prstGeom prst="chevron">
              <a:avLst>
                <a:gd name="adj" fmla="val 62310"/>
              </a:avLst>
            </a:prstGeom>
            <a:solidFill>
              <a:srgbClr val="4BACC6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Нашивка 50"/>
            <p:cNvSpPr/>
            <p:nvPr/>
          </p:nvSpPr>
          <p:spPr>
            <a:xfrm>
              <a:off x="5350881" y="3884222"/>
              <a:ext cx="459411" cy="877065"/>
            </a:xfrm>
            <a:prstGeom prst="chevron">
              <a:avLst>
                <a:gd name="adj" fmla="val 62310"/>
              </a:avLst>
            </a:prstGeom>
            <a:solidFill>
              <a:srgbClr val="4BACC6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3450959" y="4121374"/>
              <a:ext cx="1388395" cy="412404"/>
            </a:xfrm>
            <a:custGeom>
              <a:avLst/>
              <a:gdLst>
                <a:gd name="connsiteX0" fmla="*/ 0 w 1251435"/>
                <a:gd name="connsiteY0" fmla="*/ 0 h 412404"/>
                <a:gd name="connsiteX1" fmla="*/ 1251435 w 1251435"/>
                <a:gd name="connsiteY1" fmla="*/ 0 h 412404"/>
                <a:gd name="connsiteX2" fmla="*/ 1251435 w 1251435"/>
                <a:gd name="connsiteY2" fmla="*/ 412404 h 412404"/>
                <a:gd name="connsiteX3" fmla="*/ 0 w 1251435"/>
                <a:gd name="connsiteY3" fmla="*/ 412404 h 412404"/>
                <a:gd name="connsiteX4" fmla="*/ 0 w 1251435"/>
                <a:gd name="connsiteY4" fmla="*/ 0 h 41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435" h="412404">
                  <a:moveTo>
                    <a:pt x="0" y="0"/>
                  </a:moveTo>
                  <a:lnTo>
                    <a:pt x="1251435" y="0"/>
                  </a:lnTo>
                  <a:lnTo>
                    <a:pt x="1251435" y="412404"/>
                  </a:lnTo>
                  <a:lnTo>
                    <a:pt x="0" y="4124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26 000</a:t>
              </a:r>
              <a:endParaRPr lang="ru-RU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олилиния 51"/>
          <p:cNvSpPr/>
          <p:nvPr/>
        </p:nvSpPr>
        <p:spPr>
          <a:xfrm>
            <a:off x="6103505" y="3841367"/>
            <a:ext cx="1102050" cy="1098867"/>
          </a:xfrm>
          <a:custGeom>
            <a:avLst/>
            <a:gdLst>
              <a:gd name="connsiteX0" fmla="*/ 0 w 1064998"/>
              <a:gd name="connsiteY0" fmla="*/ 532499 h 1064998"/>
              <a:gd name="connsiteX1" fmla="*/ 532499 w 1064998"/>
              <a:gd name="connsiteY1" fmla="*/ 0 h 1064998"/>
              <a:gd name="connsiteX2" fmla="*/ 1064998 w 1064998"/>
              <a:gd name="connsiteY2" fmla="*/ 532499 h 1064998"/>
              <a:gd name="connsiteX3" fmla="*/ 532499 w 1064998"/>
              <a:gd name="connsiteY3" fmla="*/ 1064998 h 1064998"/>
              <a:gd name="connsiteX4" fmla="*/ 0 w 1064998"/>
              <a:gd name="connsiteY4" fmla="*/ 532499 h 10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998" h="1064998">
                <a:moveTo>
                  <a:pt x="0" y="532499"/>
                </a:moveTo>
                <a:cubicBezTo>
                  <a:pt x="0" y="238408"/>
                  <a:pt x="238408" y="0"/>
                  <a:pt x="532499" y="0"/>
                </a:cubicBezTo>
                <a:cubicBezTo>
                  <a:pt x="826590" y="0"/>
                  <a:pt x="1064998" y="238408"/>
                  <a:pt x="1064998" y="532499"/>
                </a:cubicBezTo>
                <a:cubicBezTo>
                  <a:pt x="1064998" y="826590"/>
                  <a:pt x="826590" y="1064998"/>
                  <a:pt x="532499" y="1064998"/>
                </a:cubicBezTo>
                <a:cubicBezTo>
                  <a:pt x="238408" y="1064998"/>
                  <a:pt x="0" y="826590"/>
                  <a:pt x="0" y="532499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965" tIns="155965" rIns="155965" bIns="15596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</a:t>
            </a:r>
            <a:endParaRPr lang="ru-RU" sz="2400" b="1" kern="120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7197718" y="4004478"/>
            <a:ext cx="1252939" cy="772645"/>
          </a:xfrm>
          <a:custGeom>
            <a:avLst/>
            <a:gdLst>
              <a:gd name="connsiteX0" fmla="*/ 0 w 1252939"/>
              <a:gd name="connsiteY0" fmla="*/ 0 h 772645"/>
              <a:gd name="connsiteX1" fmla="*/ 1252939 w 1252939"/>
              <a:gd name="connsiteY1" fmla="*/ 0 h 772645"/>
              <a:gd name="connsiteX2" fmla="*/ 1252939 w 1252939"/>
              <a:gd name="connsiteY2" fmla="*/ 772645 h 772645"/>
              <a:gd name="connsiteX3" fmla="*/ 0 w 1252939"/>
              <a:gd name="connsiteY3" fmla="*/ 772645 h 772645"/>
              <a:gd name="connsiteX4" fmla="*/ 0 w 1252939"/>
              <a:gd name="connsiteY4" fmla="*/ 0 h 77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39" h="772645">
                <a:moveTo>
                  <a:pt x="0" y="0"/>
                </a:moveTo>
                <a:lnTo>
                  <a:pt x="1252939" y="0"/>
                </a:lnTo>
                <a:lnTo>
                  <a:pt x="1252939" y="772645"/>
                </a:lnTo>
                <a:lnTo>
                  <a:pt x="0" y="7726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уникальные показатели</a:t>
            </a:r>
            <a:endParaRPr lang="ru-RU" sz="1600" kern="1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0157" y="3996705"/>
            <a:ext cx="292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разных запросах со школ снимают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0" y="3584862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3523409" y="4859227"/>
            <a:ext cx="1251435" cy="365504"/>
          </a:xfrm>
          <a:custGeom>
            <a:avLst/>
            <a:gdLst>
              <a:gd name="connsiteX0" fmla="*/ 0 w 1251435"/>
              <a:gd name="connsiteY0" fmla="*/ 0 h 772645"/>
              <a:gd name="connsiteX1" fmla="*/ 1251435 w 1251435"/>
              <a:gd name="connsiteY1" fmla="*/ 0 h 772645"/>
              <a:gd name="connsiteX2" fmla="*/ 1251435 w 1251435"/>
              <a:gd name="connsiteY2" fmla="*/ 772645 h 772645"/>
              <a:gd name="connsiteX3" fmla="*/ 0 w 1251435"/>
              <a:gd name="connsiteY3" fmla="*/ 772645 h 772645"/>
              <a:gd name="connsiteX4" fmla="*/ 0 w 1251435"/>
              <a:gd name="connsiteY4" fmla="*/ 0 h 77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435" h="772645">
                <a:moveTo>
                  <a:pt x="0" y="0"/>
                </a:moveTo>
                <a:lnTo>
                  <a:pt x="1251435" y="0"/>
                </a:lnTo>
                <a:lnTo>
                  <a:pt x="1251435" y="772645"/>
                </a:lnTo>
                <a:lnTo>
                  <a:pt x="0" y="7726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  <a:endParaRPr lang="ru-RU" sz="1600" kern="1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60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1367</Words>
  <Application>Microsoft Office PowerPoint</Application>
  <PresentationFormat>Экран (16:10)</PresentationFormat>
  <Paragraphs>294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Иосиф Геннадьевич Кременских</dc:creator>
  <cp:lastModifiedBy>archibasowa</cp:lastModifiedBy>
  <cp:revision>117</cp:revision>
  <dcterms:created xsi:type="dcterms:W3CDTF">2016-08-04T05:11:34Z</dcterms:created>
  <dcterms:modified xsi:type="dcterms:W3CDTF">2016-08-23T03:23:59Z</dcterms:modified>
</cp:coreProperties>
</file>